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1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3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702" r:id="rId2"/>
    <p:sldMasterId id="2147483713" r:id="rId3"/>
    <p:sldMasterId id="2147483776" r:id="rId4"/>
    <p:sldMasterId id="2147483788" r:id="rId5"/>
    <p:sldMasterId id="2147483800" r:id="rId6"/>
    <p:sldMasterId id="2147483812" r:id="rId7"/>
    <p:sldMasterId id="2147483824" r:id="rId8"/>
    <p:sldMasterId id="2147483836" r:id="rId9"/>
    <p:sldMasterId id="2147483848" r:id="rId10"/>
    <p:sldMasterId id="2147484066" r:id="rId11"/>
    <p:sldMasterId id="2147484078" r:id="rId12"/>
    <p:sldMasterId id="2147484103" r:id="rId13"/>
    <p:sldMasterId id="2147484139" r:id="rId14"/>
  </p:sldMasterIdLst>
  <p:notesMasterIdLst>
    <p:notesMasterId r:id="rId38"/>
  </p:notesMasterIdLst>
  <p:handoutMasterIdLst>
    <p:handoutMasterId r:id="rId39"/>
  </p:handoutMasterIdLst>
  <p:sldIdLst>
    <p:sldId id="275" r:id="rId15"/>
    <p:sldId id="383" r:id="rId16"/>
    <p:sldId id="404" r:id="rId17"/>
    <p:sldId id="405" r:id="rId18"/>
    <p:sldId id="396" r:id="rId19"/>
    <p:sldId id="401" r:id="rId20"/>
    <p:sldId id="400" r:id="rId21"/>
    <p:sldId id="406" r:id="rId22"/>
    <p:sldId id="356" r:id="rId23"/>
    <p:sldId id="393" r:id="rId24"/>
    <p:sldId id="358" r:id="rId25"/>
    <p:sldId id="394" r:id="rId26"/>
    <p:sldId id="359" r:id="rId27"/>
    <p:sldId id="407" r:id="rId28"/>
    <p:sldId id="409" r:id="rId29"/>
    <p:sldId id="410" r:id="rId30"/>
    <p:sldId id="397" r:id="rId31"/>
    <p:sldId id="411" r:id="rId32"/>
    <p:sldId id="412" r:id="rId33"/>
    <p:sldId id="413" r:id="rId34"/>
    <p:sldId id="416" r:id="rId35"/>
    <p:sldId id="414" r:id="rId36"/>
    <p:sldId id="41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33"/>
    <a:srgbClr val="00FFFF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2" autoAdjust="0"/>
    <p:restoredTop sz="83304" autoAdjust="0"/>
  </p:normalViewPr>
  <p:slideViewPr>
    <p:cSldViewPr>
      <p:cViewPr>
        <p:scale>
          <a:sx n="97" d="100"/>
          <a:sy n="97" d="100"/>
        </p:scale>
        <p:origin x="-39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1AC69-6A9A-764F-B888-2A3A207A3189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1B07C-8C58-264B-9EED-848333426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6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4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7C55EB-7F56-495A-B9F6-EFC9CBE5A9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43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ym typeface="Wingdings" panose="05000000000000000000" pitchFamily="2" charset="2"/>
              </a:rPr>
              <a:t>1-min </a:t>
            </a:r>
            <a:r>
              <a:rPr lang="en-US" sz="1600" dirty="0" smtClean="0"/>
              <a:t>eavesdropping </a:t>
            </a:r>
            <a:r>
              <a:rPr lang="en-US" sz="1600" dirty="0" smtClean="0">
                <a:sym typeface="Wingdings" panose="05000000000000000000" pitchFamily="2" charset="2"/>
              </a:rPr>
              <a:t> 90% classification accuracy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55EB-7F56-495A-B9F6-EFC9CBE5A9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40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Bogus traffic should be secure</a:t>
            </a:r>
            <a:r>
              <a:rPr lang="en-US" baseline="0" dirty="0" smtClean="0"/>
              <a:t> and different from one frame to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55EB-7F56-495A-B9F6-EFC9CBE5A9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5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 and  be the decimal values corresponding to symbol values of the bogus frame and the information frame, respectively</a:t>
                </a:r>
              </a:p>
              <a:p>
                <a:pPr lvl="1"/>
                <a:r>
                  <a:rPr lang="en-US" dirty="0" smtClean="0"/>
                  <a:t>Encryption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mod </a:t>
                </a:r>
                <a:r>
                  <a:rPr lang="en-US" dirty="0" smtClean="0"/>
                  <a:t>|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|</a:t>
                </a:r>
                <a:endParaRPr lang="en-US" dirty="0"/>
              </a:p>
              <a:p>
                <a:pPr lvl="1"/>
                <a:r>
                  <a:rPr lang="en-US" dirty="0"/>
                  <a:t>Decryption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(|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|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−(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dirty="0" smtClean="0"/>
                  <a:t>|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|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Encryption</a:t>
                </a:r>
                <a:r>
                  <a:rPr lang="en-US" baseline="0" dirty="0" smtClean="0"/>
                  <a:t> function provides perfect secrecy because an observed z could correspond to all the possible x’s (i.e., observing z does not decrease entropy and mutual information is zero).</a:t>
                </a:r>
              </a:p>
              <a:p>
                <a:r>
                  <a:rPr lang="en-US" baseline="0" dirty="0" smtClean="0"/>
                  <a:t>Encryption function does not need to use any constellation point other than the original points.</a:t>
                </a:r>
                <a:endParaRPr lang="en-US" dirty="0" smtClean="0"/>
              </a:p>
              <a:p>
                <a:r>
                  <a:rPr lang="en-US" dirty="0" smtClean="0"/>
                  <a:t>Encryption function</a:t>
                </a:r>
                <a:r>
                  <a:rPr lang="en-US" baseline="0" dirty="0" smtClean="0"/>
                  <a:t> is symmetric (x and y are interchangeable).</a:t>
                </a:r>
              </a:p>
              <a:p>
                <a:r>
                  <a:rPr lang="en-US" baseline="0" dirty="0" smtClean="0"/>
                  <a:t>Encryption function is a form of stream cipher, with which encryption/decryption is fast.</a:t>
                </a:r>
              </a:p>
              <a:p>
                <a:r>
                  <a:rPr lang="en-US" baseline="0" dirty="0" smtClean="0"/>
                  <a:t>Note: Modulation unification function (next slide) is not secret. So if the original modulation scheme is known (e.g., for the PHY-header), Eve can recover original points using the inverse of unification function. Hence, unification is not sufficient to protect the PHY header.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i="0" dirty="0" smtClean="0">
                    <a:latin typeface="Cambria Math"/>
                  </a:rPr>
                  <a:t>𝑥</a:t>
                </a:r>
                <a:r>
                  <a:rPr lang="en-US" dirty="0" smtClean="0"/>
                  <a:t> and </a:t>
                </a:r>
                <a:r>
                  <a:rPr lang="en-US" i="0" dirty="0" smtClean="0">
                    <a:latin typeface="Cambria Math"/>
                  </a:rPr>
                  <a:t>𝑦</a:t>
                </a:r>
                <a:r>
                  <a:rPr lang="en-US" dirty="0" smtClean="0"/>
                  <a:t> be the decimal values corresponding to symbol values of the fake frame and the information frame, respectively</a:t>
                </a:r>
              </a:p>
              <a:p>
                <a:pPr lvl="1"/>
                <a:r>
                  <a:rPr lang="en-US" dirty="0" smtClean="0"/>
                  <a:t>Encryption function: </a:t>
                </a:r>
                <a:r>
                  <a:rPr lang="en-US" b="0" i="0" smtClean="0">
                    <a:latin typeface="Cambria Math"/>
                  </a:rPr>
                  <a:t>𝑧=(𝑥+𝑦)</a:t>
                </a:r>
                <a:r>
                  <a:rPr lang="en-US" dirty="0" smtClean="0"/>
                  <a:t> mod </a:t>
                </a:r>
                <a:r>
                  <a:rPr lang="en-US" dirty="0"/>
                  <a:t>|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|</a:t>
                </a:r>
              </a:p>
              <a:p>
                <a:pPr lvl="1"/>
                <a:r>
                  <a:rPr lang="en-US" dirty="0" smtClean="0"/>
                  <a:t>Decryption function: </a:t>
                </a:r>
                <a:r>
                  <a:rPr lang="en-US" b="0" i="0" smtClean="0">
                    <a:latin typeface="Cambria Math"/>
                  </a:rPr>
                  <a:t>𝑦</a:t>
                </a:r>
                <a:r>
                  <a:rPr lang="en-US" i="0">
                    <a:latin typeface="Cambria Math"/>
                  </a:rPr>
                  <a:t>=</a:t>
                </a:r>
                <a:r>
                  <a:rPr lang="en-US" dirty="0"/>
                  <a:t> (|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| </a:t>
                </a:r>
                <a:r>
                  <a:rPr lang="en-US" i="0">
                    <a:latin typeface="Cambria Math"/>
                  </a:rPr>
                  <a:t>−(𝑧−𝑥))</a:t>
                </a:r>
                <a:r>
                  <a:rPr lang="en-US" dirty="0" smtClean="0"/>
                  <a:t>mod |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|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EA8F-062A-43A2-8C27-BCCEAF1AA2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58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with the optimized mapping (which maintains the same energy per symbol),</a:t>
            </a:r>
            <a:r>
              <a:rPr lang="en-US" baseline="0" dirty="0" smtClean="0"/>
              <a:t> </a:t>
            </a:r>
            <a:r>
              <a:rPr lang="en-US" baseline="0" dirty="0" smtClean="0"/>
              <a:t>the </a:t>
            </a:r>
            <a:r>
              <a:rPr lang="en-US" baseline="0" dirty="0" smtClean="0"/>
              <a:t>distance between a pair of constellation points is reduced compared to the case without upgrade. Hence, the BER will be higher. To maintain the same SER, power must be increased. </a:t>
            </a:r>
            <a:endParaRPr lang="en-US" baseline="0" dirty="0" smtClean="0"/>
          </a:p>
          <a:p>
            <a:r>
              <a:rPr lang="en-US" baseline="0" dirty="0" smtClean="0"/>
              <a:t>In this example, minimum distance decreases from 2 to 1.78.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55EB-7F56-495A-B9F6-EFC9CBE5A99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77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this example, minimum distance decreases from 2 to 1.8.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55EB-7F56-495A-B9F6-EFC9CBE5A9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77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d(QPSK) = 2 </a:t>
            </a:r>
            <a:r>
              <a:rPr lang="en-US" dirty="0" smtClean="0">
                <a:sym typeface="Wingdings" panose="05000000000000000000" pitchFamily="2" charset="2"/>
              </a:rPr>
              <a:t> 1.34+0.44=1.78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55EB-7F56-495A-B9F6-EFC9CBE5A9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56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 one-way hash function is a "known" hash function that maps a plaintext value to a hash value, but cannot do the reverse (i.e., it is hard to obtain its inverse function)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55EB-7F56-495A-B9F6-EFC9CBE5A99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81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Preamble is DBPSK modulated. </a:t>
            </a:r>
            <a:r>
              <a:rPr lang="en-US" sz="1200" kern="12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Every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bit on the preamble is spread (modulated) using the 11-chip Barker sequence (DSSS). ID uses the same modulation, but after cyclically shifting the Barker sequence. Shifted versions with different shift values correspond to different IDs.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original preamble and</a:t>
            </a:r>
            <a:r>
              <a:rPr lang="en-US" baseline="0" dirty="0" smtClean="0"/>
              <a:t> its shifted versions can be successfully used for frame detection and message extraction, respectively.</a:t>
            </a:r>
          </a:p>
          <a:p>
            <a:r>
              <a:rPr lang="en-US" baseline="0" dirty="0" smtClean="0"/>
              <a:t>To detect a frame, Alice does not need to know what ID is embedded.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55EB-7F56-495A-B9F6-EFC9CBE5A99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35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figure to the left has been obtained from the USRP </a:t>
            </a:r>
            <a:r>
              <a:rPr lang="en-US" dirty="0" err="1" smtClean="0"/>
              <a:t>experimantations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55EB-7F56-495A-B9F6-EFC9CBE5A99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5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000000"/>
                </a:solidFill>
              </a:rPr>
              <a:t>A rate-adaptive wireless transmitter tries to achieve channel capacity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Adversary targets high-rate frames </a:t>
            </a:r>
            <a:r>
              <a:rPr lang="en-US" dirty="0" smtClean="0">
                <a:cs typeface="Times New Roman" panose="02020603050405020304" pitchFamily="18" charset="0"/>
              </a:rPr>
              <a:t>(easier to jam, forces </a:t>
            </a:r>
            <a:r>
              <a:rPr lang="en-US" dirty="0" err="1" smtClean="0">
                <a:cs typeface="Times New Roman" panose="02020603050405020304" pitchFamily="18" charset="0"/>
              </a:rPr>
              <a:t>Tx</a:t>
            </a:r>
            <a:r>
              <a:rPr lang="en-US" dirty="0" smtClean="0">
                <a:cs typeface="Times New Roman" panose="02020603050405020304" pitchFamily="18" charset="0"/>
              </a:rPr>
              <a:t> to reduce trans. rate)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Rate obtained from: (1) PHY header, or (2) detected payload’s mod. Scheme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The victim is identified and tracked by reading its (unencrypted) MAC address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55EB-7F56-495A-B9F6-EFC9CBE5A9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9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lvl="0"/>
            <a:r>
              <a:rPr lang="en-US" dirty="0" smtClean="0"/>
              <a:t>PLAIN-TEXT ATTACK: Eve uses known part of a frame to </a:t>
            </a:r>
            <a:r>
              <a:rPr lang="en-US" dirty="0" smtClean="0">
                <a:solidFill>
                  <a:srgbClr val="000000"/>
                </a:solidFill>
              </a:rPr>
              <a:t>estimate</a:t>
            </a:r>
            <a:r>
              <a:rPr lang="en-US" dirty="0" smtClean="0">
                <a:solidFill>
                  <a:srgbClr val="990033"/>
                </a:solidFill>
              </a:rPr>
              <a:t> the secret Alice-Bob channel signature</a:t>
            </a:r>
            <a:r>
              <a:rPr lang="en-US" baseline="0" dirty="0" smtClean="0">
                <a:solidFill>
                  <a:srgbClr val="990033"/>
                </a:solidFill>
              </a:rPr>
              <a:t> </a:t>
            </a:r>
            <a:r>
              <a:rPr lang="en-US" dirty="0" smtClean="0">
                <a:solidFill>
                  <a:srgbClr val="990033"/>
                </a:solidFill>
              </a:rPr>
              <a:t>used to</a:t>
            </a:r>
            <a:r>
              <a:rPr lang="en-US" dirty="0" smtClean="0"/>
              <a:t> generate the jamming signal and then extract the data signal from the</a:t>
            </a:r>
            <a:r>
              <a:rPr lang="en-US" baseline="0" dirty="0" smtClean="0"/>
              <a:t> received superposition </a:t>
            </a:r>
            <a:r>
              <a:rPr lang="en-US" dirty="0" smtClean="0">
                <a:solidFill>
                  <a:srgbClr val="000000"/>
                </a:solidFill>
              </a:rPr>
              <a:t>[Schulz et al., NDSS’14]</a:t>
            </a:r>
          </a:p>
          <a:p>
            <a:pPr lvl="0"/>
            <a:r>
              <a:rPr lang="en-US" dirty="0" smtClean="0"/>
              <a:t>CROSS-CORRELATION </a:t>
            </a:r>
            <a:r>
              <a:rPr lang="en-US" dirty="0" smtClean="0"/>
              <a:t>ATTACK [one</a:t>
            </a:r>
            <a:r>
              <a:rPr lang="en-US" baseline="0" dirty="0" smtClean="0"/>
              <a:t> of our contributions]</a:t>
            </a:r>
            <a:r>
              <a:rPr lang="en-US" dirty="0" smtClean="0"/>
              <a:t>:  </a:t>
            </a:r>
            <a:r>
              <a:rPr lang="en-US" dirty="0" smtClean="0"/>
              <a:t>Semi-static fields are </a:t>
            </a:r>
            <a:r>
              <a:rPr lang="en-US" dirty="0" smtClean="0">
                <a:solidFill>
                  <a:srgbClr val="000000"/>
                </a:solidFill>
              </a:rPr>
              <a:t>detected</a:t>
            </a:r>
            <a:r>
              <a:rPr lang="en-US" dirty="0" smtClean="0">
                <a:solidFill>
                  <a:srgbClr val="990033"/>
                </a:solidFill>
              </a:rPr>
              <a:t> </a:t>
            </a:r>
            <a:r>
              <a:rPr lang="en-US" dirty="0" smtClean="0"/>
              <a:t>even after the addition of an independent jamming signal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 Block cyphering, MAC header</a:t>
            </a:r>
            <a:r>
              <a:rPr lang="en-US" baseline="0" dirty="0" smtClean="0"/>
              <a:t> cannot be e</a:t>
            </a:r>
            <a:r>
              <a:rPr lang="en-US" dirty="0" smtClean="0"/>
              <a:t>ncrypted in a network since</a:t>
            </a:r>
            <a:r>
              <a:rPr lang="en-US" baseline="0" dirty="0" smtClean="0"/>
              <a:t> </a:t>
            </a:r>
            <a:r>
              <a:rPr lang="en-US" dirty="0" smtClean="0"/>
              <a:t>MAC address cannot be used for pulling up the right decryption key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55EB-7F56-495A-B9F6-EFC9CBE5A9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6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itigate privacy leakage &amp; various rate-dependent attacks.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00FF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FF"/>
                </a:solidFill>
              </a:rPr>
              <a:t>802.11 is just an example.</a:t>
            </a:r>
            <a:r>
              <a:rPr lang="en-US" baseline="0" dirty="0" smtClean="0">
                <a:solidFill>
                  <a:srgbClr val="0000FF"/>
                </a:solidFill>
              </a:rPr>
              <a:t> Then scheme can be generalized.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EA8F-062A-43A2-8C27-BCCEAF1AA2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56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itigate privacy leakage &amp; various rate-dependent attacks.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In contrast to conventional encryption,</a:t>
            </a:r>
            <a:r>
              <a:rPr lang="en-US" baseline="0" dirty="0" smtClean="0"/>
              <a:t> which requires the MAC address to find the right key and applies complex “block” ciphering on the bit level, modulation encryption is a simple “stream” ciphering with fast decryption speed.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(Block ciphering in not applied</a:t>
            </a:r>
            <a:r>
              <a:rPr lang="en-US" baseline="0" dirty="0" smtClean="0"/>
              <a:t> on the PHY header. The receivers decodes the PHY header on the fly while receiving it.)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With a public-private key ciphering, the adversary can create a “dictionary” of encrypted headers because 1) the public key is publicly known and 2) some of the header fields have finite values. (For example, MAC address has 2^32 possible values. The adversary can compute the cipher-text of the all the values only ONCE and then make a dictionary).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Exploit the known preamble to convey frame 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EA8F-062A-43A2-8C27-BCCEAF1AA2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56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Modulation scheme can reveal the</a:t>
            </a:r>
            <a:r>
              <a:rPr lang="en-US" baseline="0" dirty="0" smtClean="0"/>
              <a:t> data rate. 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smtClean="0"/>
              <a:t>Frame duration (in seconds) together with the rate can specify the packet size (in bytes).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 Incorrect modulation scheme detection results in wrong packet size estimation.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EA8F-062A-43A2-8C27-BCCEAF1AA2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564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Friendly jamming vulnerabilities:</a:t>
            </a:r>
            <a:r>
              <a:rPr lang="en-US" baseline="0" dirty="0" smtClean="0"/>
              <a:t> 1) If </a:t>
            </a:r>
            <a:r>
              <a:rPr lang="en-US" baseline="0" dirty="0" err="1" smtClean="0"/>
              <a:t>beamforming</a:t>
            </a:r>
            <a:r>
              <a:rPr lang="en-US" baseline="0" dirty="0" smtClean="0"/>
              <a:t> is used, the </a:t>
            </a:r>
            <a:r>
              <a:rPr lang="en-US" baseline="0" dirty="0" err="1" smtClean="0"/>
              <a:t>precoding</a:t>
            </a:r>
            <a:r>
              <a:rPr lang="en-US" baseline="0" dirty="0" smtClean="0"/>
              <a:t> matrix can be extracted. 2) Semi-static fields will be estimated though estimation techniques. 3) If random noise is used, the structure of the constellation map still leaks the modulation scheme.</a:t>
            </a:r>
          </a:p>
          <a:p>
            <a:endParaRPr lang="en-US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 pitchFamily="2" charset="2"/>
              </a:rPr>
              <a:t>Simply superposing two frames</a:t>
            </a:r>
            <a:r>
              <a:rPr lang="en-US" baseline="0" dirty="0" smtClean="0">
                <a:sym typeface="Wingdings" pitchFamily="2" charset="2"/>
              </a:rPr>
              <a:t> is not sufficient to hide the original modulation schemes.</a:t>
            </a:r>
            <a:endParaRPr lang="en-US" dirty="0" smtClean="0">
              <a:sym typeface="Wingdings" pitchFamily="2" charset="2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 pitchFamily="2" charset="2"/>
              </a:rPr>
              <a:t>New </a:t>
            </a:r>
            <a:r>
              <a:rPr lang="en-US" dirty="0" smtClean="0">
                <a:sym typeface="Wingdings" pitchFamily="2" charset="2"/>
              </a:rPr>
              <a:t>waveform may not be supported by the underlying </a:t>
            </a:r>
            <a:r>
              <a:rPr lang="en-US" dirty="0" smtClean="0">
                <a:sym typeface="Wingdings" pitchFamily="2" charset="2"/>
              </a:rPr>
              <a:t>system.</a:t>
            </a:r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EA8F-062A-43A2-8C27-BCCEAF1AA2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141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In contrast to conventional encryption,</a:t>
            </a:r>
            <a:r>
              <a:rPr lang="en-US" baseline="0" dirty="0" smtClean="0"/>
              <a:t> which requires the MAC address to find the right key and applies complex “block” ciphering on the bit level, modulation encryption is a simple “stream” ciphering with fast decryption speed.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ID has two functions: sender identification (since MAC address is mod. Encrypted) and (2) synchronize Alice and Bob within the same PN sequence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EA8F-062A-43A2-8C27-BCCEAF1AA2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564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EA8F-062A-43A2-8C27-BCCEAF1AA2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56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99003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832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075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C82A9-5297-46E2-8C35-121E02AB04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402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ACA7A-5756-47A6-8330-5DE46DCA1A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123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87CC6-EEA0-4250-B7C2-B830812DA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35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D0D31B7C-8B0C-4B3A-8921-064D28A9A2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231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09B88-C180-4BC0-B5D3-2661F6E14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838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3395C-A75E-47D0-8D6A-9C6E292C00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916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DCFA1B34-8569-4A2B-8F75-350E50744F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120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27A77-FB52-4856-98CD-ADF2466447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247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38C55-A202-4D93-89E0-263DE99AF8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50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200399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7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0955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1341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404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4384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2811489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59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7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9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7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1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8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7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95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429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1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200399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DEC31-68DC-4029-949F-D6603A0EE4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48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200399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7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4384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2811489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1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7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0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8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0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46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28114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65088" y="-76200"/>
            <a:ext cx="2144712" cy="806450"/>
            <a:chOff x="0" y="6042953"/>
            <a:chExt cx="2143988" cy="805685"/>
          </a:xfrm>
        </p:grpSpPr>
        <p:pic>
          <p:nvPicPr>
            <p:cNvPr id="6" name="Picture 9" descr="C:\Users\mmmill15.ASURITE\Dropbox\Marketing\Logos\2012 C1 Logo - White with Shadow.pn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42953"/>
              <a:ext cx="1438185" cy="805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:\Users\mmmill15.ASURITE\Desktop\NSF C1.png"/>
            <p:cNvPicPr>
              <a:picLocks noChangeAspect="1" noChangeArrowheads="1"/>
            </p:cNvPicPr>
            <p:nvPr userDrawn="1"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360" y="6096439"/>
              <a:ext cx="681628" cy="684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  <a:solidFill>
            <a:srgbClr val="990033"/>
          </a:solidFill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438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fld id="{E4F35E7F-A6DB-4463-AFBF-50F87AC9CB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49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883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2003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15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4384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2811489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6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86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85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16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59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16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19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536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798A1-92AF-4468-99F8-F018B4EE93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2799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71440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15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2003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68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4384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2811489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51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4622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357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414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0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163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CD04E-E5B9-4678-8DF4-350FE6FB03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849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32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0436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81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EF550EA2-8699-44D4-9CFF-1DCCD78012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48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41F9-1F4A-4973-885C-E6DDBF0CE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90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59000-3616-40D4-87D0-305FDEF3A8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1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000591BD-C81F-4C6B-B923-133D170C0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5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2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4470-3ACC-4C09-A5E2-3CB6CEF69C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53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6A792-A07E-41CB-89E0-A3AA414D5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200399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62506-4E4F-4D42-B076-F67A77DF5A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41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28114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438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F536C6A7-B320-4BA4-8715-7AABF2BD1A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6E276-40FC-4521-B608-4595B41A76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05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7B0BB-F995-4162-A64D-3BC7C5F8A1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79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F48233D7-C9D2-4ACF-B19A-EE002DF8A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76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7AA92-9C7C-4E2D-A55A-6EDEA1B548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89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7DB84-BADF-4661-ABCE-6568C404E3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14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09EE0112-15DA-4EB1-85D6-91224B71FF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5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485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DE037-1CA0-4CA7-BF21-2283FD7433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13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25944-2A4A-410D-8D43-CAD861053E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19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200399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DDEEC-3FC2-4C78-AA20-8BC38A0A01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76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28114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438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BE89AB7D-C025-4013-BE2A-73B891CC0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38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AC1A1-3E8B-4418-93C0-890C76D6D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00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B6769-76BC-4751-B1E1-19F9B02578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83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B7E8A-DC34-4BCF-830B-1F55443564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205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93B7E542-C924-4CDD-B90D-8969F2550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50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45A73-DBA6-4420-A48C-CDAD55336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55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B8FFD-47DC-44D1-9E53-BEB2F4024D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30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16BEC346-5EBE-4EFC-B2C8-0F62620ADA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825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EFCD4-9400-4B71-BD7D-91D2260B1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079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35FD-F1A1-46ED-B3FF-E65195E5F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39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200399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F8A4F-C8CC-45A8-B041-EEAD1F21C4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8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28114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438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A2A7FAA4-138E-41CB-BE4F-666B286526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4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4C734-6720-4BE8-B8C4-651774E477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8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92F09-10E9-4585-9B82-9A8BD2D742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88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0797E-0544-4A4D-9762-90921C9D70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288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DC9B830-937D-44B5-AF0F-82E7ECE6FA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54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2B509-4E92-48F4-95CC-95998454E1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6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861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5365C-5960-4A49-9DE0-6CF8850650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2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CAD16082-2DEE-4B5D-B293-E45E02932D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680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F831E-C014-4F0B-9A64-97EBD8799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005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D8887-1441-484A-A3D1-39B4F5163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34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200399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3DDF0-88FB-4093-91B0-508365B7B1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198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28114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438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23FE9FDC-6F1B-44E2-ADE3-8383D1BC02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74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51DC1-3812-4EF6-907F-3EE0159896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680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6F4B1-8921-48E3-A201-BF980F120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27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FE1F9-44B5-41CC-B39C-602DAB9546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480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03B3FE6E-59C5-478E-8F50-718344E40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5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1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E35C4-EDF5-448C-AFDB-FA205DDA95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0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6CB7D-8E40-4BCB-A2E1-B473DFBF84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87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C43F4490-CF82-487A-B968-1E1B43C6BA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29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377D2-A95B-49D3-ACC7-6A756B6BF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040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66D4A-5040-4D56-B98A-57F73AF9A5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241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200399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B91C2-7039-4DBC-B430-580C1853BD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109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28114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438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6563598A-EEB1-48B5-89DD-7EF9B312D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985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82256-9E68-4E87-A2DE-CACFFE79C2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107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A4A13-856F-45BC-A204-5E935C13ED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484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97668-E3B9-4E98-89BC-AB7FB7D56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860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97249FEF-657F-4845-9E72-A1A236349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450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A2530-C480-4DCA-9E75-A78A9E0074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776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B85ED-742C-4E2E-9610-E3C45B7AAB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07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1B6BA5B-B67D-4C5C-BAAC-F40D048F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777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83133-E0FC-4135-8904-81AB80049B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10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7F661-0524-47CF-A805-D3E91CDEF2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335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200399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135EA-56CA-4B9B-BC21-1022FA408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632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28114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438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A4796C35-82FA-4DDB-A941-334DFCB2FE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70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BC1C0-6E7B-4451-85C8-80E9BE1684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86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7E809-8E2C-444F-AAAB-8BA2BC95DB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9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9101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51A53-93BF-41AC-82ED-D953DBAB8A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9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D5B82E0A-338B-4C50-AF8B-40F1B1289C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148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23539-FB90-4835-A082-6FD0218CD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01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49056-ACAE-41D6-B803-DA5E10339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167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D48DB7A3-7CCC-4569-806D-7D8117593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435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E7A00-2551-4072-8A65-9D0C2E715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073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F3FE8-51D6-4298-9C4F-A2D7B3EAB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182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200399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2A7B8-0139-444E-B307-64087BE6B4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944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28114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438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EC5BC7C0-9173-48A2-B1F3-61B8A407D0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99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0FCCE-ED6E-407C-A423-77E05F7E6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6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9681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63C61-5FC8-46AD-8165-84FDEAF272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569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F65A8-943B-4E5F-953C-394D870A21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908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D244C078-2676-45EC-B0EF-93815DA21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25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188E2-1A10-4216-8EF7-2874FEF45B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380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63E76-CBFD-401F-BE63-189DF346D6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D84070DC-0F40-4707-8DCA-A90F18516E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304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D19AE-3446-4581-9578-BA2B804EE9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582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876FD-4767-46C1-8D35-CA84C183C1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561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200399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B94F7-DE44-4FA4-8CC5-68D6F37F2F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775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28114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438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DF0275FB-7CFF-45DA-BEDA-690ABF30CB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1524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Text Box 22"/>
          <p:cNvSpPr txBox="1">
            <a:spLocks noChangeArrowheads="1"/>
          </p:cNvSpPr>
          <p:nvPr userDrawn="1"/>
        </p:nvSpPr>
        <p:spPr bwMode="auto">
          <a:xfrm>
            <a:off x="8737602" y="-44981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/>
            <a:fld id="{38CEC63A-8F02-414F-93E9-3D1F20C72018}" type="slidenum">
              <a:rPr lang="en-US" sz="1800"/>
              <a:pPr eaLnBrk="1" hangingPunct="1"/>
              <a:t>‹#›</a:t>
            </a:fld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76200"/>
            <a:ext cx="9144000" cy="762000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222EDE8-9D49-4E10-9B61-8FED3F6069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pitchFamily="-8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314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909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644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rgbClr val="0000C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B54A27-6CEB-4CD6-86A6-049B6F756B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39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rgbClr val="0000C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-76200" y="-76200"/>
            <a:ext cx="9296400" cy="762000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C7B46C8-A714-4E18-9FFE-5CB15304A0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76200"/>
            <a:ext cx="9144000" cy="762000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75D24FC-90C9-427B-9D95-6105379D02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76200"/>
            <a:ext cx="9144000" cy="762000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4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9D8EB35-70F2-4FE6-95C3-A21B06570B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pitchFamily="-8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76200"/>
            <a:ext cx="9144000" cy="762000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D7711A4-9CB3-4358-AA25-F33E3224B7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pitchFamily="-8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76200"/>
            <a:ext cx="9144000" cy="762000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8DCBADA-7970-4BBA-952B-322374EF3F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pitchFamily="-8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76200"/>
            <a:ext cx="9144000" cy="762000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2693241-92F0-44A1-889D-2C0C4917A9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pitchFamily="-8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76200"/>
            <a:ext cx="9144000" cy="762000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9A1AFF8-BEA8-4FA1-ACA2-8CB16659C7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pitchFamily="-8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76200"/>
            <a:ext cx="9144000" cy="762000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A28BF2C-3CC6-4F5A-B516-BF8EAB33FD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pitchFamily="-8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itchFamily="-84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8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10" Type="http://schemas.openxmlformats.org/officeDocument/2006/relationships/image" Target="../media/image16.png"/><Relationship Id="rId4" Type="http://schemas.openxmlformats.org/officeDocument/2006/relationships/image" Target="../media/image14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1143000"/>
            <a:ext cx="8763000" cy="1981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3600" b="1" dirty="0">
                <a:latin typeface="Calibri"/>
                <a:cs typeface="Calibri"/>
              </a:rPr>
              <a:t>Friendly CryptoJam: A Mechanism for </a:t>
            </a:r>
            <a:r>
              <a:rPr lang="en-US" sz="3600" b="1" dirty="0" smtClean="0">
                <a:latin typeface="Calibri"/>
                <a:cs typeface="Calibri"/>
              </a:rPr>
              <a:t>Securing Physical-Layer </a:t>
            </a:r>
            <a:r>
              <a:rPr lang="en-US" sz="3600" b="1" dirty="0">
                <a:latin typeface="Calibri"/>
                <a:cs typeface="Calibri"/>
              </a:rPr>
              <a:t>Attributes</a:t>
            </a:r>
            <a:endParaRPr lang="en-US" sz="3600" b="1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276600"/>
            <a:ext cx="9144000" cy="1981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err="1"/>
              <a:t>Hanif</a:t>
            </a:r>
            <a:r>
              <a:rPr lang="en-US" dirty="0"/>
              <a:t> </a:t>
            </a:r>
            <a:r>
              <a:rPr lang="en-US" dirty="0" err="1"/>
              <a:t>Rahbari</a:t>
            </a:r>
            <a:r>
              <a:rPr lang="en-US" dirty="0"/>
              <a:t> and Marwan </a:t>
            </a:r>
            <a:r>
              <a:rPr lang="en-US" dirty="0" err="1"/>
              <a:t>Krunz</a:t>
            </a:r>
            <a:endParaRPr lang="en-US" dirty="0"/>
          </a:p>
          <a:p>
            <a:r>
              <a:rPr lang="en-US" dirty="0" smtClean="0"/>
              <a:t>Department of Electrical and Computer Engineering</a:t>
            </a:r>
          </a:p>
          <a:p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Arizona</a:t>
            </a:r>
          </a:p>
          <a:p>
            <a:endParaRPr lang="en-US" dirty="0"/>
          </a:p>
          <a:p>
            <a:pPr eaLnBrk="1" hangingPunct="1"/>
            <a:r>
              <a:rPr lang="en-US" kern="1200" dirty="0" smtClean="0">
                <a:ea typeface="+mn-ea"/>
              </a:rPr>
              <a:t>ACM </a:t>
            </a:r>
            <a:r>
              <a:rPr lang="en-US" kern="1200" dirty="0" err="1" smtClean="0">
                <a:ea typeface="+mn-ea"/>
              </a:rPr>
              <a:t>WiSec</a:t>
            </a:r>
            <a:r>
              <a:rPr lang="en-US" kern="1200" dirty="0" smtClean="0">
                <a:ea typeface="+mn-ea"/>
              </a:rPr>
              <a:t>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9144000" cy="762000"/>
          </a:xfrm>
        </p:spPr>
        <p:txBody>
          <a:bodyPr/>
          <a:lstStyle/>
          <a:p>
            <a:r>
              <a:rPr lang="en-US" dirty="0" smtClean="0"/>
              <a:t>Friendly CryptoJam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1999"/>
            <a:ext cx="8915400" cy="5562601"/>
          </a:xfrm>
        </p:spPr>
        <p:txBody>
          <a:bodyPr>
            <a:normAutofit/>
          </a:bodyPr>
          <a:lstStyle/>
          <a:p>
            <a:r>
              <a:rPr lang="en-US" dirty="0"/>
              <a:t>Fusion of </a:t>
            </a:r>
            <a:r>
              <a:rPr lang="en-US" dirty="0" smtClean="0"/>
              <a:t>symbol-level </a:t>
            </a:r>
            <a:r>
              <a:rPr lang="en-US" u="sng" dirty="0" smtClean="0"/>
              <a:t>crypto</a:t>
            </a:r>
            <a:r>
              <a:rPr lang="en-US" dirty="0" smtClean="0"/>
              <a:t>graphy </a:t>
            </a:r>
            <a:r>
              <a:rPr lang="en-US" dirty="0"/>
              <a:t>and </a:t>
            </a:r>
            <a:r>
              <a:rPr lang="en-US" dirty="0" smtClean="0"/>
              <a:t>“non-extractable” </a:t>
            </a:r>
            <a:r>
              <a:rPr lang="en-US" u="sng" dirty="0"/>
              <a:t>friendly </a:t>
            </a:r>
            <a:r>
              <a:rPr lang="en-US" u="sng" dirty="0" smtClean="0"/>
              <a:t>jam</a:t>
            </a:r>
            <a:r>
              <a:rPr lang="en-US" dirty="0" smtClean="0"/>
              <a:t>ming (with jamming in the form of signal combining/collision)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Main Elements: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1) Modulation Encryption: </a:t>
            </a:r>
            <a:r>
              <a:rPr lang="en-US" dirty="0" smtClean="0"/>
              <a:t>Randomizes locations of modulated symbols to protect unencrypted and semi-static encrypted headers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2) Modulation Unification: </a:t>
            </a:r>
            <a:r>
              <a:rPr lang="en-US" dirty="0"/>
              <a:t>R</a:t>
            </a:r>
            <a:r>
              <a:rPr lang="en-US" dirty="0" smtClean="0"/>
              <a:t>andomly “upgrades” a modulated symbol to hide the true modulation scheme (and hence, packet size)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3) ID Embedding: </a:t>
            </a:r>
            <a:r>
              <a:rPr lang="en-US" dirty="0" smtClean="0"/>
              <a:t>Embeds a frame-specific </a:t>
            </a:r>
            <a:r>
              <a:rPr lang="en-US" dirty="0"/>
              <a:t>ID </a:t>
            </a:r>
            <a:r>
              <a:rPr lang="en-US" dirty="0" smtClean="0"/>
              <a:t>in the preamble: P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/>
              <a:t>P*=P+</a:t>
            </a:r>
            <a:r>
              <a:rPr lang="en-US" dirty="0" smtClean="0"/>
              <a:t>ID</a:t>
            </a:r>
          </a:p>
          <a:p>
            <a:pPr lvl="1"/>
            <a:r>
              <a:rPr lang="en-US" dirty="0" smtClean="0"/>
              <a:t>(identifies sender + maintains synchrony in secret </a:t>
            </a:r>
            <a:r>
              <a:rPr lang="en-US" dirty="0"/>
              <a:t>generation of </a:t>
            </a:r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>
                <a:solidFill>
                  <a:srgbClr val="0000FF"/>
                </a:solidFill>
              </a:rPr>
              <a:t>bogus traffic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6522720" y="4465320"/>
            <a:ext cx="2011680" cy="2011680"/>
            <a:chOff x="3333344" y="2790216"/>
            <a:chExt cx="3200400" cy="2880360"/>
          </a:xfrm>
        </p:grpSpPr>
        <p:grpSp>
          <p:nvGrpSpPr>
            <p:cNvPr id="59" name="Group 58"/>
            <p:cNvGrpSpPr/>
            <p:nvPr/>
          </p:nvGrpSpPr>
          <p:grpSpPr>
            <a:xfrm>
              <a:off x="3333344" y="2790216"/>
              <a:ext cx="3200400" cy="2880360"/>
              <a:chOff x="-61600" y="2869393"/>
              <a:chExt cx="3200400" cy="2880360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>
                <a:off x="-61600" y="4304307"/>
                <a:ext cx="32004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V="1">
                <a:off x="1540566" y="2869393"/>
                <a:ext cx="0" cy="288036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Connector 59"/>
            <p:cNvCxnSpPr/>
            <p:nvPr/>
          </p:nvCxnSpPr>
          <p:spPr>
            <a:xfrm>
              <a:off x="5376144" y="4179483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471269" y="4180735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82501" y="4695825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85814" y="3810000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5348712" y="4741617"/>
              <a:ext cx="101831" cy="91648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471269" y="4741617"/>
              <a:ext cx="101831" cy="9164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443837" y="3749773"/>
              <a:ext cx="101831" cy="916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348712" y="3749773"/>
              <a:ext cx="101831" cy="91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6172200" y="4167220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594361" y="4155649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878869" y="5486400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891910" y="3048000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3566929" y="3755135"/>
              <a:ext cx="101831" cy="916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6144250" y="3755135"/>
              <a:ext cx="101831" cy="91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566929" y="4741617"/>
              <a:ext cx="101831" cy="9164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144250" y="4741617"/>
              <a:ext cx="101831" cy="91648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219471" y="4234190"/>
              <a:ext cx="335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04007" y="4220547"/>
              <a:ext cx="335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+3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324316" y="4220547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30557" y="4234381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-3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5348192" y="5431535"/>
              <a:ext cx="101831" cy="91648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4470749" y="5431535"/>
              <a:ext cx="101831" cy="9164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566409" y="5431535"/>
              <a:ext cx="101831" cy="9164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6143729" y="5431535"/>
              <a:ext cx="101831" cy="91648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344560" y="3048001"/>
              <a:ext cx="101831" cy="91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4467117" y="3048001"/>
              <a:ext cx="101831" cy="916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3562777" y="3048001"/>
              <a:ext cx="101831" cy="916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6140097" y="3048001"/>
              <a:ext cx="101831" cy="91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85800" y="4648200"/>
            <a:ext cx="1828800" cy="1719878"/>
            <a:chOff x="3581400" y="990600"/>
            <a:chExt cx="1828800" cy="1719878"/>
          </a:xfrm>
        </p:grpSpPr>
        <p:grpSp>
          <p:nvGrpSpPr>
            <p:cNvPr id="94" name="Group 93"/>
            <p:cNvGrpSpPr/>
            <p:nvPr/>
          </p:nvGrpSpPr>
          <p:grpSpPr>
            <a:xfrm>
              <a:off x="3581400" y="990600"/>
              <a:ext cx="1828800" cy="1719878"/>
              <a:chOff x="3581400" y="990600"/>
              <a:chExt cx="1828800" cy="1719878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3581400" y="990600"/>
                <a:ext cx="1828800" cy="1645920"/>
                <a:chOff x="612912" y="3459480"/>
                <a:chExt cx="1828800" cy="1645920"/>
              </a:xfrm>
            </p:grpSpPr>
            <p:cxnSp>
              <p:nvCxnSpPr>
                <p:cNvPr id="112" name="Straight Arrow Connector 111"/>
                <p:cNvCxnSpPr/>
                <p:nvPr/>
              </p:nvCxnSpPr>
              <p:spPr>
                <a:xfrm>
                  <a:off x="612912" y="4304307"/>
                  <a:ext cx="18288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/>
                <p:cNvCxnSpPr/>
                <p:nvPr/>
              </p:nvCxnSpPr>
              <p:spPr>
                <a:xfrm flipV="1">
                  <a:off x="1540566" y="3459480"/>
                  <a:ext cx="0" cy="164592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Straight Connector 99"/>
              <p:cNvCxnSpPr/>
              <p:nvPr/>
            </p:nvCxnSpPr>
            <p:spPr>
              <a:xfrm>
                <a:off x="4949688" y="1789780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035288" y="1791032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4456045" y="2407920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4459358" y="1311303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103"/>
              <p:cNvSpPr/>
              <p:nvPr/>
            </p:nvSpPr>
            <p:spPr>
              <a:xfrm>
                <a:off x="4922256" y="2380488"/>
                <a:ext cx="54864" cy="5486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4035288" y="2380488"/>
                <a:ext cx="54864" cy="548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922256" y="1000552"/>
                <a:ext cx="3575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11</a:t>
                </a:r>
                <a:endParaRPr lang="en-US" sz="1400" dirty="0">
                  <a:solidFill>
                    <a:srgbClr val="00B05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943061" y="2402701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10</a:t>
                </a:r>
                <a:endParaRPr lang="en-US" sz="1400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07856" y="1283871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4922256" y="1283871"/>
                <a:ext cx="54864" cy="5486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730623" y="2399223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00</a:t>
                </a:r>
                <a:endPara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3693666" y="99946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01</a:t>
                </a:r>
                <a:endPara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4769190" y="1826615"/>
              <a:ext cx="335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874035" y="1824365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222791" y="2281270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187572" y="1188440"/>
              <a:ext cx="335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2354822" y="4724400"/>
            <a:ext cx="14551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990033"/>
                </a:solidFill>
                <a:latin typeface="Calibri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Mod. </a:t>
            </a:r>
          </a:p>
          <a:p>
            <a:r>
              <a:rPr lang="en-US" dirty="0"/>
              <a:t>Encryption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5362658" y="4800600"/>
            <a:ext cx="11665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990033"/>
                </a:solidFill>
                <a:latin typeface="Calibri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Mod.</a:t>
            </a:r>
          </a:p>
          <a:p>
            <a:r>
              <a:rPr lang="en-US" dirty="0" smtClean="0"/>
              <a:t>Unification</a:t>
            </a:r>
            <a:endParaRPr lang="en-US" dirty="0"/>
          </a:p>
        </p:txBody>
      </p:sp>
      <p:sp>
        <p:nvSpPr>
          <p:cNvPr id="175" name="Right Arrow 174"/>
          <p:cNvSpPr/>
          <p:nvPr/>
        </p:nvSpPr>
        <p:spPr>
          <a:xfrm>
            <a:off x="2680648" y="5368052"/>
            <a:ext cx="822960" cy="228600"/>
          </a:xfrm>
          <a:prstGeom prst="rightArrow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Right Arrow 178"/>
          <p:cNvSpPr/>
          <p:nvPr/>
        </p:nvSpPr>
        <p:spPr>
          <a:xfrm>
            <a:off x="5618680" y="5368052"/>
            <a:ext cx="762000" cy="228600"/>
          </a:xfrm>
          <a:prstGeom prst="rightArrow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033036" y="414053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16-QAM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57600" y="4265081"/>
            <a:ext cx="1828800" cy="2089210"/>
            <a:chOff x="3657600" y="3884081"/>
            <a:chExt cx="1828800" cy="2089210"/>
          </a:xfrm>
        </p:grpSpPr>
        <p:sp>
          <p:nvSpPr>
            <p:cNvPr id="115" name="Oval 114"/>
            <p:cNvSpPr/>
            <p:nvPr/>
          </p:nvSpPr>
          <p:spPr>
            <a:xfrm>
              <a:off x="4998456" y="5643301"/>
              <a:ext cx="54864" cy="548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4111488" y="5643301"/>
              <a:ext cx="54864" cy="5486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998456" y="4263365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01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019261" y="5665514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</a:t>
              </a:r>
              <a:endParaRPr lang="en-US" sz="14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4084056" y="4546684"/>
              <a:ext cx="54864" cy="548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4998456" y="4546684"/>
              <a:ext cx="54864" cy="548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806823" y="5662036"/>
              <a:ext cx="3575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11</a:t>
              </a:r>
              <a:endParaRPr lang="en-US" sz="14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769866" y="426227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00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3657600" y="4253413"/>
              <a:ext cx="1828800" cy="1645920"/>
              <a:chOff x="3429000" y="3609761"/>
              <a:chExt cx="1828800" cy="1645920"/>
            </a:xfrm>
          </p:grpSpPr>
          <p:cxnSp>
            <p:nvCxnSpPr>
              <p:cNvPr id="133" name="Straight Connector 132"/>
              <p:cNvCxnSpPr/>
              <p:nvPr/>
            </p:nvCxnSpPr>
            <p:spPr>
              <a:xfrm>
                <a:off x="4797288" y="4408941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3882888" y="4410193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4303645" y="5027081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4306958" y="3930464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5" name="Group 144"/>
              <p:cNvGrpSpPr/>
              <p:nvPr/>
            </p:nvGrpSpPr>
            <p:grpSpPr>
              <a:xfrm>
                <a:off x="3429000" y="3609761"/>
                <a:ext cx="1828800" cy="1645920"/>
                <a:chOff x="3429000" y="3609761"/>
                <a:chExt cx="1828800" cy="1645920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3429000" y="3609761"/>
                  <a:ext cx="1828800" cy="1645920"/>
                  <a:chOff x="612912" y="3459480"/>
                  <a:chExt cx="1828800" cy="1645920"/>
                </a:xfrm>
              </p:grpSpPr>
              <p:cxnSp>
                <p:nvCxnSpPr>
                  <p:cNvPr id="151" name="Straight Arrow Connector 150"/>
                  <p:cNvCxnSpPr/>
                  <p:nvPr/>
                </p:nvCxnSpPr>
                <p:spPr>
                  <a:xfrm>
                    <a:off x="612912" y="4304307"/>
                    <a:ext cx="1828800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Arrow Connector 163"/>
                  <p:cNvCxnSpPr/>
                  <p:nvPr/>
                </p:nvCxnSpPr>
                <p:spPr>
                  <a:xfrm flipV="1">
                    <a:off x="1540566" y="3459480"/>
                    <a:ext cx="0" cy="164592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7" name="TextBox 146"/>
                <p:cNvSpPr txBox="1"/>
                <p:nvPr/>
              </p:nvSpPr>
              <p:spPr>
                <a:xfrm>
                  <a:off x="4616790" y="4445776"/>
                  <a:ext cx="33534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+1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3721635" y="4443526"/>
                  <a:ext cx="30168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-1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4070391" y="4900431"/>
                  <a:ext cx="30168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-1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4035172" y="3807601"/>
                  <a:ext cx="33534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+1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81" name="TextBox 180"/>
            <p:cNvSpPr txBox="1"/>
            <p:nvPr/>
          </p:nvSpPr>
          <p:spPr>
            <a:xfrm>
              <a:off x="3973975" y="3884081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Enc. QPSK</a:t>
              </a:r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1218879" y="42868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QPSK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6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0" grpId="0"/>
      <p:bldP spid="175" grpId="0" animBg="1"/>
      <p:bldP spid="179" grpId="0" animBg="1"/>
      <p:bldP spid="1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dirty="0" smtClean="0"/>
              <a:t>System Model (802.11b)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000" dirty="0" smtClean="0"/>
          </a:p>
          <a:p>
            <a:endParaRPr lang="en-US" dirty="0"/>
          </a:p>
          <a:p>
            <a:endParaRPr lang="en-US" sz="3200" dirty="0" smtClean="0">
              <a:solidFill>
                <a:srgbClr val="0000FF"/>
              </a:solidFill>
            </a:endParaRPr>
          </a:p>
          <a:p>
            <a:endParaRPr lang="en-US" sz="3200" dirty="0" smtClean="0">
              <a:solidFill>
                <a:srgbClr val="0000FF"/>
              </a:solidFill>
            </a:endParaRPr>
          </a:p>
          <a:p>
            <a:pPr marL="457200" indent="-457200">
              <a:buAutoNum type="arabicParenBoth"/>
            </a:pPr>
            <a:r>
              <a:rPr lang="en-US" dirty="0" smtClean="0">
                <a:solidFill>
                  <a:srgbClr val="0000FF"/>
                </a:solidFill>
              </a:rPr>
              <a:t>Modulation Encryption</a:t>
            </a:r>
            <a:endParaRPr lang="en-US" dirty="0">
              <a:solidFill>
                <a:srgbClr val="0000FF"/>
              </a:solidFill>
            </a:endParaRPr>
          </a:p>
          <a:p>
            <a:pPr marL="457200" indent="-457200">
              <a:buAutoNum type="arabicParenBoth"/>
            </a:pPr>
            <a:r>
              <a:rPr lang="en-US" dirty="0" smtClean="0">
                <a:solidFill>
                  <a:srgbClr val="0000FF"/>
                </a:solidFill>
              </a:rPr>
              <a:t>Modulation Unification </a:t>
            </a:r>
          </a:p>
          <a:p>
            <a:pPr marL="457200" indent="-457200">
              <a:buAutoNum type="arabicParenBoth"/>
            </a:pPr>
            <a:r>
              <a:rPr lang="en-US" dirty="0" smtClean="0">
                <a:solidFill>
                  <a:srgbClr val="0000FF"/>
                </a:solidFill>
              </a:rPr>
              <a:t>ID Embedding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7325" y="2499843"/>
            <a:ext cx="1202314" cy="56502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Coding / Scrambling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2440515"/>
            <a:ext cx="1416223" cy="6836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prepend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header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5061" y="2499843"/>
            <a:ext cx="1066800" cy="56502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97039" y="2499843"/>
            <a:ext cx="1066800" cy="56502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Prepend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preamble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http://4vector.com/i/free-vector-wireless-directional-antenna-clip-art_116433_Wireless_Directional_Antenna_clip_art_h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452" y="2082899"/>
            <a:ext cx="59634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24" idx="5"/>
            <a:endCxn id="6" idx="1"/>
          </p:cNvCxnSpPr>
          <p:nvPr/>
        </p:nvCxnSpPr>
        <p:spPr>
          <a:xfrm>
            <a:off x="1112550" y="2782358"/>
            <a:ext cx="33525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5" idx="1"/>
          </p:cNvCxnSpPr>
          <p:nvPr/>
        </p:nvCxnSpPr>
        <p:spPr>
          <a:xfrm>
            <a:off x="2864023" y="2782358"/>
            <a:ext cx="31330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7" idx="1"/>
          </p:cNvCxnSpPr>
          <p:nvPr/>
        </p:nvCxnSpPr>
        <p:spPr>
          <a:xfrm>
            <a:off x="4379639" y="2782358"/>
            <a:ext cx="30542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8" idx="1"/>
          </p:cNvCxnSpPr>
          <p:nvPr/>
        </p:nvCxnSpPr>
        <p:spPr>
          <a:xfrm>
            <a:off x="5751861" y="2782358"/>
            <a:ext cx="64517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</p:cNvCxnSpPr>
          <p:nvPr/>
        </p:nvCxnSpPr>
        <p:spPr>
          <a:xfrm>
            <a:off x="7463839" y="2782358"/>
            <a:ext cx="38531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9" idx="4"/>
          </p:cNvCxnSpPr>
          <p:nvPr/>
        </p:nvCxnSpPr>
        <p:spPr>
          <a:xfrm>
            <a:off x="5542743" y="2082899"/>
            <a:ext cx="0" cy="4169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1" idx="2"/>
            <a:endCxn id="8" idx="0"/>
          </p:cNvCxnSpPr>
          <p:nvPr/>
        </p:nvCxnSpPr>
        <p:spPr>
          <a:xfrm flipH="1">
            <a:off x="6930439" y="2086981"/>
            <a:ext cx="5138" cy="4128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352243" y="1701229"/>
            <a:ext cx="381000" cy="381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52765" y="1872320"/>
            <a:ext cx="381000" cy="381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Calibri"/>
              </a:rPr>
              <a:t>2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Plus 20"/>
          <p:cNvSpPr/>
          <p:nvPr/>
        </p:nvSpPr>
        <p:spPr>
          <a:xfrm>
            <a:off x="6820951" y="2149215"/>
            <a:ext cx="228600" cy="228600"/>
          </a:xfrm>
          <a:prstGeom prst="mathPlus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" name="Straight Arrow Connector 21"/>
          <p:cNvCxnSpPr>
            <a:stCxn id="23" idx="2"/>
            <a:endCxn id="21" idx="0"/>
          </p:cNvCxnSpPr>
          <p:nvPr/>
        </p:nvCxnSpPr>
        <p:spPr>
          <a:xfrm flipH="1">
            <a:off x="7019250" y="2260669"/>
            <a:ext cx="614002" cy="28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633252" y="2069834"/>
            <a:ext cx="381000" cy="381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Flowchart: Data 23"/>
          <p:cNvSpPr/>
          <p:nvPr/>
        </p:nvSpPr>
        <p:spPr>
          <a:xfrm>
            <a:off x="76200" y="2598329"/>
            <a:ext cx="1151500" cy="368058"/>
          </a:xfrm>
          <a:prstGeom prst="flowChartInputOutpu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Payload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Data 24"/>
          <p:cNvSpPr/>
          <p:nvPr/>
        </p:nvSpPr>
        <p:spPr>
          <a:xfrm>
            <a:off x="1950394" y="1720590"/>
            <a:ext cx="743533" cy="336429"/>
          </a:xfrm>
          <a:prstGeom prst="flowChartInputOutpu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>
            <a:stCxn id="25" idx="4"/>
            <a:endCxn id="6" idx="0"/>
          </p:cNvCxnSpPr>
          <p:nvPr/>
        </p:nvCxnSpPr>
        <p:spPr>
          <a:xfrm flipH="1">
            <a:off x="2155912" y="2057019"/>
            <a:ext cx="166249" cy="3834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Data 26"/>
          <p:cNvSpPr/>
          <p:nvPr/>
        </p:nvSpPr>
        <p:spPr>
          <a:xfrm>
            <a:off x="5967027" y="1079862"/>
            <a:ext cx="1936242" cy="429256"/>
          </a:xfrm>
          <a:prstGeom prst="flowChartInputOutpu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Scrambled 1’s</a:t>
            </a:r>
          </a:p>
        </p:txBody>
      </p:sp>
      <p:sp>
        <p:nvSpPr>
          <p:cNvPr id="28" name="Flowchart: Data 27"/>
          <p:cNvSpPr/>
          <p:nvPr/>
        </p:nvSpPr>
        <p:spPr>
          <a:xfrm>
            <a:off x="4580106" y="1718686"/>
            <a:ext cx="658610" cy="336429"/>
          </a:xfrm>
          <a:prstGeom prst="flowChartInputOutpu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>
            <a:stCxn id="25" idx="5"/>
            <a:endCxn id="28" idx="2"/>
          </p:cNvCxnSpPr>
          <p:nvPr/>
        </p:nvCxnSpPr>
        <p:spPr>
          <a:xfrm flipV="1">
            <a:off x="2619574" y="1886901"/>
            <a:ext cx="2026393" cy="19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97606" y="2055115"/>
            <a:ext cx="1349" cy="4447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402177" y="1829781"/>
            <a:ext cx="1066800" cy="2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>
            <a:stCxn id="27" idx="4"/>
            <a:endCxn id="31" idx="0"/>
          </p:cNvCxnSpPr>
          <p:nvPr/>
        </p:nvCxnSpPr>
        <p:spPr>
          <a:xfrm>
            <a:off x="6935148" y="1509118"/>
            <a:ext cx="429" cy="3206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4"/>
          </p:cNvCxnSpPr>
          <p:nvPr/>
        </p:nvCxnSpPr>
        <p:spPr>
          <a:xfrm>
            <a:off x="6043265" y="2253990"/>
            <a:ext cx="0" cy="5283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2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144000" cy="762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1999"/>
            <a:ext cx="8915400" cy="540899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13" name="TextBox 112"/>
          <p:cNvSpPr txBox="1"/>
          <p:nvPr/>
        </p:nvSpPr>
        <p:spPr>
          <a:xfrm>
            <a:off x="457200" y="4486870"/>
            <a:ext cx="8382000" cy="707886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Calibri"/>
                <a:ea typeface="+mn-ea"/>
                <a:cs typeface="Times New Roman" panose="02020603050405020304" pitchFamily="18" charset="0"/>
              </a:rPr>
              <a:t>Information rate remains the same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Calibri"/>
                <a:ea typeface="+mn-ea"/>
                <a:cs typeface="Times New Roman" panose="02020603050405020304" pitchFamily="18" charset="0"/>
              </a:rPr>
              <a:t>Payload size </a:t>
            </a:r>
            <a:r>
              <a:rPr lang="en-US" sz="2000" dirty="0" err="1" smtClean="0">
                <a:solidFill>
                  <a:prstClr val="white"/>
                </a:solidFill>
                <a:latin typeface="Calibri"/>
                <a:ea typeface="+mn-ea"/>
                <a:cs typeface="Times New Roman" panose="02020603050405020304" pitchFamily="18" charset="0"/>
              </a:rPr>
              <a:t>decorrelated</a:t>
            </a:r>
            <a:r>
              <a:rPr lang="en-US" sz="2000" dirty="0" smtClean="0">
                <a:solidFill>
                  <a:prstClr val="white"/>
                </a:solidFill>
                <a:latin typeface="Calibri"/>
                <a:ea typeface="+mn-ea"/>
                <a:cs typeface="Times New Roman" panose="02020603050405020304" pitchFamily="18" charset="0"/>
              </a:rPr>
              <a:t> from frame duration </a:t>
            </a:r>
            <a:r>
              <a:rPr lang="en-US" sz="2000" dirty="0" smtClean="0">
                <a:solidFill>
                  <a:prstClr val="white"/>
                </a:solidFill>
                <a:latin typeface="Calibri"/>
                <a:ea typeface="+mn-ea"/>
                <a:sym typeface="Wingdings" pitchFamily="2" charset="2"/>
              </a:rPr>
              <a:t>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prstClr val="white"/>
                </a:solidFill>
                <a:latin typeface="Calibri"/>
                <a:ea typeface="+mn-ea"/>
                <a:cs typeface="Times New Roman" panose="02020603050405020304" pitchFamily="18" charset="0"/>
                <a:sym typeface="Wingdings" pitchFamily="2" charset="2"/>
              </a:rPr>
              <a:t>packet-size obfuscation</a:t>
            </a:r>
            <a:endParaRPr lang="en-US" sz="20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5101977" y="1859096"/>
            <a:ext cx="2468880" cy="289895"/>
            <a:chOff x="3054353" y="1600200"/>
            <a:chExt cx="2224602" cy="289895"/>
          </a:xfrm>
        </p:grpSpPr>
        <p:sp>
          <p:nvSpPr>
            <p:cNvPr id="117" name="Rectangle 116"/>
            <p:cNvSpPr/>
            <p:nvPr/>
          </p:nvSpPr>
          <p:spPr>
            <a:xfrm>
              <a:off x="3054353" y="1600200"/>
              <a:ext cx="2224602" cy="289895"/>
            </a:xfrm>
            <a:prstGeom prst="rect">
              <a:avLst/>
            </a:prstGeom>
            <a:pattFill prst="pct5">
              <a:fgClr>
                <a:srgbClr val="0000CC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omic Sans MS"/>
                </a:rPr>
                <a:t>BPSK</a:t>
              </a:r>
              <a:endParaRPr lang="en-US" sz="1200" dirty="0">
                <a:solidFill>
                  <a:schemeClr val="tx1"/>
                </a:solidFill>
                <a:latin typeface="Comic Sans MS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060114" y="1600200"/>
              <a:ext cx="225604" cy="28989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txBody>
            <a:bodyPr wrap="none" lIns="91440" tIns="18288" rtlCol="0">
              <a:noAutofit/>
            </a:bodyPr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285718" y="1600200"/>
              <a:ext cx="271896" cy="289895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</a:ln>
          </p:spPr>
          <p:txBody>
            <a:bodyPr wrap="none" lIns="18288" tIns="45720" rIns="18288" rtlCol="0">
              <a:noAutofit/>
            </a:bodyPr>
            <a:lstStyle/>
            <a:p>
              <a:r>
                <a:rPr lang="en-US" sz="1400" dirty="0" err="1" smtClean="0"/>
                <a:t>hdr</a:t>
              </a:r>
              <a:endParaRPr lang="en-US" sz="1400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679975" y="1859097"/>
            <a:ext cx="1670367" cy="289895"/>
            <a:chOff x="3054353" y="1600200"/>
            <a:chExt cx="1505097" cy="289895"/>
          </a:xfrm>
        </p:grpSpPr>
        <p:sp>
          <p:nvSpPr>
            <p:cNvPr id="121" name="Rectangle 120"/>
            <p:cNvSpPr/>
            <p:nvPr/>
          </p:nvSpPr>
          <p:spPr>
            <a:xfrm>
              <a:off x="3054353" y="1600200"/>
              <a:ext cx="1505097" cy="289895"/>
            </a:xfrm>
            <a:prstGeom prst="rect">
              <a:avLst/>
            </a:prstGeom>
            <a:pattFill prst="pct20">
              <a:fgClr>
                <a:srgbClr val="0000CC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40000"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omic Sans MS"/>
                </a:rPr>
                <a:t>16-QAM</a:t>
              </a:r>
              <a:endParaRPr lang="en-US" sz="1200" dirty="0">
                <a:solidFill>
                  <a:schemeClr val="tx1"/>
                </a:solidFill>
                <a:latin typeface="Comic Sans MS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060114" y="1600200"/>
              <a:ext cx="225604" cy="28989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txBody>
            <a:bodyPr wrap="none" lIns="91440" tIns="18288" rtlCol="0">
              <a:noAutofit/>
            </a:bodyPr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285718" y="1600200"/>
              <a:ext cx="271896" cy="289895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</a:ln>
          </p:spPr>
          <p:txBody>
            <a:bodyPr wrap="none" lIns="18288" tIns="45720" rIns="18288" rtlCol="0">
              <a:noAutofit/>
            </a:bodyPr>
            <a:lstStyle/>
            <a:p>
              <a:r>
                <a:rPr lang="en-US" sz="1400" dirty="0" err="1" smtClean="0"/>
                <a:t>hdr</a:t>
              </a:r>
              <a:endParaRPr lang="en-US" sz="1400" dirty="0"/>
            </a:p>
          </p:txBody>
        </p:sp>
      </p:grpSp>
      <p:cxnSp>
        <p:nvCxnSpPr>
          <p:cNvPr id="124" name="Straight Arrow Connector 123"/>
          <p:cNvCxnSpPr/>
          <p:nvPr/>
        </p:nvCxnSpPr>
        <p:spPr>
          <a:xfrm>
            <a:off x="5668446" y="1763847"/>
            <a:ext cx="1902411" cy="0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3248708" y="1763847"/>
            <a:ext cx="1097280" cy="2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5101975" y="2716346"/>
            <a:ext cx="2468882" cy="289895"/>
            <a:chOff x="3054353" y="1600200"/>
            <a:chExt cx="2224605" cy="289895"/>
          </a:xfrm>
        </p:grpSpPr>
        <p:sp>
          <p:nvSpPr>
            <p:cNvPr id="127" name="Rectangle 126"/>
            <p:cNvSpPr/>
            <p:nvPr/>
          </p:nvSpPr>
          <p:spPr>
            <a:xfrm>
              <a:off x="3054353" y="1600200"/>
              <a:ext cx="2224605" cy="289895"/>
            </a:xfrm>
            <a:prstGeom prst="rect">
              <a:avLst/>
            </a:prstGeom>
            <a:pattFill prst="pct25">
              <a:fgClr>
                <a:srgbClr val="0000CC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omic Sans MS"/>
                </a:rPr>
                <a:t>64-QAM</a:t>
              </a:r>
              <a:endParaRPr lang="en-US" sz="1200" dirty="0">
                <a:solidFill>
                  <a:schemeClr val="tx1"/>
                </a:solidFill>
                <a:latin typeface="Comic Sans MS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060114" y="1600200"/>
              <a:ext cx="225604" cy="28989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txBody>
            <a:bodyPr wrap="none" lIns="91440" tIns="9144" rtlCol="0">
              <a:noAutofit/>
            </a:bodyPr>
            <a:lstStyle/>
            <a:p>
              <a:pPr algn="ctr"/>
              <a:r>
                <a:rPr lang="en-US" dirty="0" smtClean="0"/>
                <a:t>P*</a:t>
              </a:r>
              <a:endParaRPr lang="en-US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285718" y="1602491"/>
              <a:ext cx="271896" cy="283464"/>
            </a:xfrm>
            <a:prstGeom prst="rect">
              <a:avLst/>
            </a:prstGeom>
            <a:pattFill prst="pct25">
              <a:fgClr>
                <a:srgbClr val="0000CC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txBody>
            <a:bodyPr wrap="none" lIns="18288" tIns="45720" rIns="18288" rtlCol="0">
              <a:noAutofit/>
            </a:bodyPr>
            <a:lstStyle/>
            <a:p>
              <a:r>
                <a:rPr lang="en-US" sz="1400" dirty="0" err="1" smtClean="0"/>
                <a:t>hdr</a:t>
              </a:r>
              <a:endParaRPr lang="en-US" sz="1400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679974" y="2716347"/>
            <a:ext cx="1670367" cy="289895"/>
            <a:chOff x="3054353" y="1600200"/>
            <a:chExt cx="1505097" cy="289895"/>
          </a:xfrm>
        </p:grpSpPr>
        <p:sp>
          <p:nvSpPr>
            <p:cNvPr id="131" name="Rectangle 130"/>
            <p:cNvSpPr/>
            <p:nvPr/>
          </p:nvSpPr>
          <p:spPr>
            <a:xfrm>
              <a:off x="3054353" y="1600200"/>
              <a:ext cx="1505097" cy="289895"/>
            </a:xfrm>
            <a:prstGeom prst="rect">
              <a:avLst/>
            </a:prstGeom>
            <a:pattFill prst="pct25">
              <a:fgClr>
                <a:srgbClr val="0000CC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omic Sans MS"/>
                </a:rPr>
                <a:t>64-QAM</a:t>
              </a:r>
              <a:endParaRPr lang="en-US" sz="1200" dirty="0">
                <a:solidFill>
                  <a:schemeClr val="tx1"/>
                </a:solidFill>
                <a:latin typeface="Comic Sans MS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060114" y="1600200"/>
              <a:ext cx="225604" cy="28989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txBody>
            <a:bodyPr wrap="none" lIns="91440" tIns="9144" rtlCol="0">
              <a:noAutofit/>
            </a:bodyPr>
            <a:lstStyle/>
            <a:p>
              <a:pPr algn="ctr"/>
              <a:r>
                <a:rPr lang="en-US" dirty="0" smtClean="0"/>
                <a:t>P*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285718" y="1602491"/>
              <a:ext cx="271896" cy="283464"/>
            </a:xfrm>
            <a:prstGeom prst="rect">
              <a:avLst/>
            </a:prstGeom>
            <a:pattFill prst="pct25">
              <a:fgClr>
                <a:srgbClr val="0000CC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txBody>
            <a:bodyPr wrap="none" lIns="18288" tIns="45720" rIns="18288" rtlCol="0">
              <a:noAutofit/>
            </a:bodyPr>
            <a:lstStyle/>
            <a:p>
              <a:r>
                <a:rPr lang="en-US" sz="1400" dirty="0" err="1" smtClean="0"/>
                <a:t>hdr</a:t>
              </a:r>
              <a:endParaRPr lang="en-US" sz="1400" dirty="0"/>
            </a:p>
          </p:txBody>
        </p:sp>
      </p:grpSp>
      <p:pic>
        <p:nvPicPr>
          <p:cNvPr id="1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252094"/>
            <a:ext cx="522031" cy="72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5" name="Group 134"/>
          <p:cNvGrpSpPr>
            <a:grpSpLocks noChangeAspect="1"/>
          </p:cNvGrpSpPr>
          <p:nvPr/>
        </p:nvGrpSpPr>
        <p:grpSpPr>
          <a:xfrm>
            <a:off x="6131831" y="2704568"/>
            <a:ext cx="635240" cy="755768"/>
            <a:chOff x="7010807" y="4699765"/>
            <a:chExt cx="713753" cy="849178"/>
          </a:xfrm>
        </p:grpSpPr>
        <p:grpSp>
          <p:nvGrpSpPr>
            <p:cNvPr id="136" name="Group 135"/>
            <p:cNvGrpSpPr>
              <a:grpSpLocks noChangeAspect="1"/>
            </p:cNvGrpSpPr>
            <p:nvPr/>
          </p:nvGrpSpPr>
          <p:grpSpPr>
            <a:xfrm rot="479753">
              <a:off x="7010807" y="4699765"/>
              <a:ext cx="713753" cy="777240"/>
              <a:chOff x="4321236" y="1583055"/>
              <a:chExt cx="1112090" cy="1098056"/>
            </a:xfrm>
          </p:grpSpPr>
          <p:pic>
            <p:nvPicPr>
              <p:cNvPr id="138" name="Picture 2" descr="http://www.psdgraphics.com/file/magnifying-glass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30" t="53666" r="11887"/>
              <a:stretch/>
            </p:blipFill>
            <p:spPr bwMode="auto">
              <a:xfrm rot="21222393">
                <a:off x="4810602" y="2063643"/>
                <a:ext cx="622724" cy="617468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139" name="Oval 138"/>
              <p:cNvSpPr/>
              <p:nvPr/>
            </p:nvSpPr>
            <p:spPr>
              <a:xfrm>
                <a:off x="4321236" y="1583055"/>
                <a:ext cx="548990" cy="560484"/>
              </a:xfrm>
              <a:prstGeom prst="ellipse">
                <a:avLst/>
              </a:prstGeom>
              <a:solidFill>
                <a:schemeClr val="accent1">
                  <a:alpha val="16000"/>
                </a:schemeClr>
              </a:solidFill>
              <a:ln>
                <a:solidFill>
                  <a:schemeClr val="tx1"/>
                </a:solidFill>
              </a:ln>
              <a:effectLst>
                <a:innerShdw blurRad="4064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7" name="Straight Connector 136"/>
            <p:cNvCxnSpPr/>
            <p:nvPr/>
          </p:nvCxnSpPr>
          <p:spPr>
            <a:xfrm>
              <a:off x="7201365" y="5036922"/>
              <a:ext cx="13838" cy="512021"/>
            </a:xfrm>
            <a:prstGeom prst="line">
              <a:avLst/>
            </a:prstGeom>
            <a:ln w="12700" cmpd="thickThin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013" y="3256806"/>
            <a:ext cx="522031" cy="72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1" name="Group 140"/>
          <p:cNvGrpSpPr>
            <a:grpSpLocks noChangeAspect="1"/>
          </p:cNvGrpSpPr>
          <p:nvPr/>
        </p:nvGrpSpPr>
        <p:grpSpPr>
          <a:xfrm>
            <a:off x="3333183" y="2701966"/>
            <a:ext cx="635240" cy="755763"/>
            <a:chOff x="7010703" y="4699770"/>
            <a:chExt cx="713742" cy="849173"/>
          </a:xfrm>
        </p:grpSpPr>
        <p:grpSp>
          <p:nvGrpSpPr>
            <p:cNvPr id="142" name="Group 141"/>
            <p:cNvGrpSpPr>
              <a:grpSpLocks noChangeAspect="1"/>
            </p:cNvGrpSpPr>
            <p:nvPr/>
          </p:nvGrpSpPr>
          <p:grpSpPr>
            <a:xfrm rot="479753">
              <a:off x="7010703" y="4699770"/>
              <a:ext cx="713742" cy="777241"/>
              <a:chOff x="4321236" y="1583055"/>
              <a:chExt cx="1112090" cy="1098056"/>
            </a:xfrm>
          </p:grpSpPr>
          <p:pic>
            <p:nvPicPr>
              <p:cNvPr id="144" name="Picture 2" descr="http://www.psdgraphics.com/file/magnifying-glass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30" t="53666" r="11887"/>
              <a:stretch/>
            </p:blipFill>
            <p:spPr bwMode="auto">
              <a:xfrm rot="21222393">
                <a:off x="4810602" y="2063643"/>
                <a:ext cx="622724" cy="617468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145" name="Oval 144"/>
              <p:cNvSpPr/>
              <p:nvPr/>
            </p:nvSpPr>
            <p:spPr>
              <a:xfrm>
                <a:off x="4321236" y="1583055"/>
                <a:ext cx="548990" cy="560484"/>
              </a:xfrm>
              <a:prstGeom prst="ellipse">
                <a:avLst/>
              </a:prstGeom>
              <a:solidFill>
                <a:schemeClr val="accent1">
                  <a:alpha val="16000"/>
                </a:schemeClr>
              </a:solidFill>
              <a:ln>
                <a:solidFill>
                  <a:schemeClr val="tx1"/>
                </a:solidFill>
              </a:ln>
              <a:effectLst>
                <a:innerShdw blurRad="4064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3" name="Straight Connector 142"/>
            <p:cNvCxnSpPr/>
            <p:nvPr/>
          </p:nvCxnSpPr>
          <p:spPr>
            <a:xfrm>
              <a:off x="7201365" y="5036922"/>
              <a:ext cx="13838" cy="512021"/>
            </a:xfrm>
            <a:prstGeom prst="line">
              <a:avLst/>
            </a:prstGeom>
            <a:ln w="12700" cmpd="thickThin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TextBox 145"/>
              <p:cNvSpPr txBox="1"/>
              <p:nvPr/>
            </p:nvSpPr>
            <p:spPr>
              <a:xfrm>
                <a:off x="5900921" y="3463442"/>
                <a:ext cx="878767" cy="284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50" b="0" i="1" dirty="0" smtClean="0">
                        <a:latin typeface="Cambria Math"/>
                      </a:rPr>
                      <m:t>90</m:t>
                    </m:r>
                    <m:r>
                      <a:rPr lang="en-US" sz="125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250" dirty="0" smtClean="0"/>
                  <a:t> bytes</a:t>
                </a:r>
                <a:endParaRPr lang="en-US" sz="1250" dirty="0"/>
              </a:p>
            </p:txBody>
          </p:sp>
        </mc:Choice>
        <mc:Fallback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921" y="3463442"/>
                <a:ext cx="878767" cy="284693"/>
              </a:xfrm>
              <a:prstGeom prst="rect">
                <a:avLst/>
              </a:prstGeom>
              <a:blipFill rotWithShape="1">
                <a:blip r:embed="rId5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/>
              <p:cNvSpPr txBox="1"/>
              <p:nvPr/>
            </p:nvSpPr>
            <p:spPr>
              <a:xfrm>
                <a:off x="3103494" y="3461077"/>
                <a:ext cx="836960" cy="284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50" b="0" i="1" dirty="0" smtClean="0">
                        <a:latin typeface="Cambria Math"/>
                      </a:rPr>
                      <m:t>6</m:t>
                    </m:r>
                    <m:r>
                      <a:rPr lang="en-US" sz="1250" i="1" dirty="0" smtClean="0">
                        <a:latin typeface="Cambria Math"/>
                      </a:rPr>
                      <m:t>00</m:t>
                    </m:r>
                  </m:oMath>
                </a14:m>
                <a:r>
                  <a:rPr lang="en-US" sz="1250" dirty="0" smtClean="0"/>
                  <a:t> bytes</a:t>
                </a:r>
                <a:endParaRPr lang="en-US" sz="1250" dirty="0"/>
              </a:p>
            </p:txBody>
          </p:sp>
        </mc:Choice>
        <mc:Fallback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94" y="3461077"/>
                <a:ext cx="836960" cy="284693"/>
              </a:xfrm>
              <a:prstGeom prst="rect">
                <a:avLst/>
              </a:prstGeom>
              <a:blipFill rotWithShape="1">
                <a:blip r:embed="rId6"/>
                <a:stretch>
                  <a:fillRect r="-438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8" name="Picture 6" descr="http://www.clker.com/cliparts/8/1/e/1/11954252911254727396metre_yves_guillou_01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9186">
            <a:off x="3348872" y="2783461"/>
            <a:ext cx="909789" cy="790080"/>
          </a:xfrm>
          <a:prstGeom prst="rect">
            <a:avLst/>
          </a:prstGeom>
          <a:noFill/>
          <a:extLst/>
        </p:spPr>
      </p:pic>
      <p:pic>
        <p:nvPicPr>
          <p:cNvPr id="149" name="Picture 6" descr="http://www.clker.com/cliparts/8/1/e/1/11954252911254727396metre_yves_guillou_01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9186">
            <a:off x="6048956" y="2731002"/>
            <a:ext cx="1041969" cy="904867"/>
          </a:xfrm>
          <a:prstGeom prst="rect">
            <a:avLst/>
          </a:prstGeom>
          <a:noFill/>
          <a:extLst/>
        </p:spPr>
      </p:pic>
      <p:sp>
        <p:nvSpPr>
          <p:cNvPr id="150" name="Left Brace 149"/>
          <p:cNvSpPr/>
          <p:nvPr/>
        </p:nvSpPr>
        <p:spPr>
          <a:xfrm rot="5400000">
            <a:off x="6387687" y="1510957"/>
            <a:ext cx="155448" cy="2210891"/>
          </a:xfrm>
          <a:prstGeom prst="leftBrace">
            <a:avLst>
              <a:gd name="adj1" fmla="val 32046"/>
              <a:gd name="adj2" fmla="val 50555"/>
            </a:avLst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Left Brace 150"/>
          <p:cNvSpPr/>
          <p:nvPr/>
        </p:nvSpPr>
        <p:spPr>
          <a:xfrm rot="5400000">
            <a:off x="3569967" y="1900153"/>
            <a:ext cx="155448" cy="1417320"/>
          </a:xfrm>
          <a:prstGeom prst="leftBrace">
            <a:avLst>
              <a:gd name="adj1" fmla="val 32046"/>
              <a:gd name="adj2" fmla="val 50555"/>
            </a:avLst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3052463" y="2280123"/>
            <a:ext cx="119776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Mod. encrypted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3" name="Straight Connector 152"/>
          <p:cNvCxnSpPr/>
          <p:nvPr/>
        </p:nvCxnSpPr>
        <p:spPr>
          <a:xfrm flipH="1">
            <a:off x="2679974" y="1595735"/>
            <a:ext cx="1" cy="16459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7580671" y="1601487"/>
            <a:ext cx="1" cy="16459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4356822" y="1605897"/>
            <a:ext cx="1" cy="16459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1490363" y="2291258"/>
            <a:ext cx="55626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5859340" y="2280123"/>
            <a:ext cx="119776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Mod. encrypted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219200" y="1779660"/>
            <a:ext cx="118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j-lt"/>
              </a:rPr>
              <a:t>Before FCJ</a:t>
            </a:r>
          </a:p>
        </p:txBody>
      </p:sp>
      <p:cxnSp>
        <p:nvCxnSpPr>
          <p:cNvPr id="159" name="Straight Connector 158"/>
          <p:cNvCxnSpPr/>
          <p:nvPr/>
        </p:nvCxnSpPr>
        <p:spPr>
          <a:xfrm flipH="1">
            <a:off x="5092449" y="1629936"/>
            <a:ext cx="1" cy="16459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1274986" y="2602468"/>
            <a:ext cx="102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j-lt"/>
              </a:rPr>
              <a:t>After FCJ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295400" y="3516868"/>
            <a:ext cx="133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j-lt"/>
              </a:rPr>
              <a:t>Eve’s belief: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121043" y="1286470"/>
            <a:ext cx="134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Encrypt. Payload</a:t>
            </a:r>
          </a:p>
          <a:p>
            <a:pPr algn="ctr"/>
            <a:r>
              <a:rPr lang="en-US" sz="1200" dirty="0" smtClean="0"/>
              <a:t>400 bytes</a:t>
            </a:r>
            <a:endParaRPr lang="en-US" sz="1200" dirty="0"/>
          </a:p>
        </p:txBody>
      </p:sp>
      <p:sp>
        <p:nvSpPr>
          <p:cNvPr id="163" name="TextBox 162"/>
          <p:cNvSpPr txBox="1"/>
          <p:nvPr/>
        </p:nvSpPr>
        <p:spPr>
          <a:xfrm>
            <a:off x="5528963" y="1286470"/>
            <a:ext cx="186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Encrypt. Payload</a:t>
            </a:r>
          </a:p>
          <a:p>
            <a:pPr algn="ctr"/>
            <a:r>
              <a:rPr lang="en-US" sz="1200" dirty="0" smtClean="0"/>
              <a:t>150 </a:t>
            </a:r>
            <a:r>
              <a:rPr lang="en-US" sz="1200" dirty="0" smtClean="0"/>
              <a:t>bytes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372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46" grpId="0"/>
      <p:bldP spid="147" grpId="0"/>
      <p:bldP spid="150" grpId="0" animBg="1"/>
      <p:bldP spid="151" grpId="0" animBg="1"/>
      <p:bldP spid="152" grpId="0"/>
      <p:bldP spid="157" grpId="0"/>
      <p:bldP spid="158" grpId="0"/>
      <p:bldP spid="160" grpId="0"/>
      <p:bldP spid="161" grpId="0"/>
      <p:bldP spid="162" grpId="0"/>
      <p:bldP spid="1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dirty="0" smtClean="0"/>
              <a:t>Bogus Traffic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486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Replaces the jamming signal and is interleaved with the data symbols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sz="4000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Let |</a:t>
            </a:r>
            <a:r>
              <a:rPr lang="en-US" i="1" dirty="0"/>
              <a:t>R</a:t>
            </a:r>
            <a:r>
              <a:rPr lang="en-US" dirty="0" smtClean="0"/>
              <a:t>| be # of constellation points of a modulation scheme </a:t>
            </a:r>
            <a:r>
              <a:rPr lang="en-US" i="1" dirty="0" smtClean="0"/>
              <a:t>R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Let </a:t>
            </a:r>
            <a:r>
              <a:rPr lang="en-US" i="1" dirty="0" smtClean="0"/>
              <a:t>M</a:t>
            </a:r>
            <a:r>
              <a:rPr lang="en-US" dirty="0" smtClean="0"/>
              <a:t> be the highest-order modulation order</a:t>
            </a:r>
          </a:p>
          <a:p>
            <a:pPr>
              <a:lnSpc>
                <a:spcPct val="120000"/>
              </a:lnSpc>
            </a:pPr>
            <a:r>
              <a:rPr lang="en-US" dirty="0"/>
              <a:t>Generate a random secret sequence of 0s/1s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Divide sequence into blocks of log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M</a:t>
            </a:r>
            <a:r>
              <a:rPr lang="en-US" dirty="0" smtClean="0"/>
              <a:t>| bits</a:t>
            </a:r>
          </a:p>
          <a:p>
            <a:pPr marL="914400" lvl="1" indent="-457200">
              <a:spcAft>
                <a:spcPts val="600"/>
              </a:spcAft>
              <a:buFont typeface="Arial" charset="0"/>
              <a:buAutoNum type="arabicParenBoth"/>
            </a:pPr>
            <a:r>
              <a:rPr lang="en-US" dirty="0" smtClean="0"/>
              <a:t> log</a:t>
            </a:r>
            <a:r>
              <a:rPr lang="en-US" i="1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/>
              <a:t>R</a:t>
            </a:r>
            <a:r>
              <a:rPr lang="en-US" dirty="0" smtClean="0"/>
              <a:t>| used for modulation encryption</a:t>
            </a:r>
          </a:p>
          <a:p>
            <a:pPr marL="914400" lvl="1" indent="-457200">
              <a:buAutoNum type="arabicParenBoth"/>
            </a:pPr>
            <a:r>
              <a:rPr lang="en-US" dirty="0" smtClean="0"/>
              <a:t>Remaining </a:t>
            </a: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sz="2400" dirty="0"/>
              <a:t>(</a:t>
            </a:r>
            <a:r>
              <a:rPr lang="en-US" dirty="0"/>
              <a:t>|</a:t>
            </a:r>
            <a:r>
              <a:rPr lang="en-US" i="1" dirty="0"/>
              <a:t>M</a:t>
            </a:r>
            <a:r>
              <a:rPr lang="en-US" dirty="0"/>
              <a:t>|</a:t>
            </a:r>
            <a:r>
              <a:rPr lang="en-US" sz="2100" dirty="0"/>
              <a:t>/</a:t>
            </a:r>
            <a:r>
              <a:rPr lang="en-US" dirty="0" smtClean="0"/>
              <a:t>|</a:t>
            </a:r>
            <a:r>
              <a:rPr lang="en-US" i="1" dirty="0"/>
              <a:t>R</a:t>
            </a:r>
            <a:r>
              <a:rPr lang="en-US" dirty="0" smtClean="0"/>
              <a:t>|</a:t>
            </a:r>
            <a:r>
              <a:rPr lang="en-US" sz="2400" dirty="0" smtClean="0"/>
              <a:t>)</a:t>
            </a:r>
            <a:r>
              <a:rPr lang="en-US" dirty="0" smtClean="0"/>
              <a:t> bits used for mod. unification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511061"/>
            <a:ext cx="7999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</a:rPr>
              <a:t>1 0 0 0  1 0 1 1  0 1 0 0  0 1 0 1  1 0 1 1  0 0 1 0  1 1 0 1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" y="1587261"/>
            <a:ext cx="990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81200" y="1587261"/>
            <a:ext cx="990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97695" y="1593887"/>
            <a:ext cx="990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96878" y="1587261"/>
            <a:ext cx="990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53878" y="1593887"/>
            <a:ext cx="990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14190" y="1593887"/>
            <a:ext cx="990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10061" y="1582171"/>
            <a:ext cx="990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1010477" y="1873598"/>
            <a:ext cx="152400" cy="381000"/>
          </a:xfrm>
          <a:prstGeom prst="leftBrac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4" name="Left Brace 13"/>
          <p:cNvSpPr/>
          <p:nvPr/>
        </p:nvSpPr>
        <p:spPr bwMode="auto">
          <a:xfrm>
            <a:off x="1524000" y="1892061"/>
            <a:ext cx="152400" cy="381000"/>
          </a:xfrm>
          <a:prstGeom prst="leftBrac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196861"/>
            <a:ext cx="119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Encryption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0539" y="2602468"/>
            <a:ext cx="120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Unification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8" name="Straight Arrow Connector 17"/>
          <p:cNvCxnSpPr>
            <a:endCxn id="15" idx="0"/>
          </p:cNvCxnSpPr>
          <p:nvPr/>
        </p:nvCxnSpPr>
        <p:spPr bwMode="auto">
          <a:xfrm>
            <a:off x="1053828" y="2057954"/>
            <a:ext cx="426" cy="1389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600217" y="2156874"/>
            <a:ext cx="0" cy="5293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Arrow Connector 98"/>
          <p:cNvCxnSpPr/>
          <p:nvPr/>
        </p:nvCxnSpPr>
        <p:spPr>
          <a:xfrm>
            <a:off x="8313245" y="4219695"/>
            <a:ext cx="0" cy="533400"/>
          </a:xfrm>
          <a:prstGeom prst="straightConnector1">
            <a:avLst/>
          </a:prstGeom>
          <a:ln w="15875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7945078" y="3401197"/>
            <a:ext cx="731520" cy="731520"/>
            <a:chOff x="708162" y="3459480"/>
            <a:chExt cx="1828800" cy="1645920"/>
          </a:xfrm>
        </p:grpSpPr>
        <p:cxnSp>
          <p:nvCxnSpPr>
            <p:cNvPr id="106" name="Straight Arrow Connector 105"/>
            <p:cNvCxnSpPr/>
            <p:nvPr/>
          </p:nvCxnSpPr>
          <p:spPr>
            <a:xfrm>
              <a:off x="708162" y="4340447"/>
              <a:ext cx="18288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1622434" y="3459480"/>
              <a:ext cx="0" cy="16459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Oval 101"/>
          <p:cNvSpPr/>
          <p:nvPr/>
        </p:nvSpPr>
        <p:spPr>
          <a:xfrm>
            <a:off x="8516578" y="4018925"/>
            <a:ext cx="54864" cy="54864"/>
          </a:xfrm>
          <a:prstGeom prst="ellipse">
            <a:avLst/>
          </a:prstGeom>
          <a:solidFill>
            <a:srgbClr val="0000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8077666" y="4018925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8077560" y="3531540"/>
            <a:ext cx="54864" cy="548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8516578" y="3531540"/>
            <a:ext cx="54864" cy="548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7856045" y="4829295"/>
            <a:ext cx="914400" cy="914400"/>
            <a:chOff x="6707615" y="1600200"/>
            <a:chExt cx="914400" cy="914400"/>
          </a:xfrm>
        </p:grpSpPr>
        <p:grpSp>
          <p:nvGrpSpPr>
            <p:cNvPr id="109" name="Group 108"/>
            <p:cNvGrpSpPr/>
            <p:nvPr/>
          </p:nvGrpSpPr>
          <p:grpSpPr>
            <a:xfrm>
              <a:off x="6707615" y="1600200"/>
              <a:ext cx="914400" cy="914400"/>
              <a:chOff x="-61600" y="2869393"/>
              <a:chExt cx="3200400" cy="2880360"/>
            </a:xfrm>
          </p:grpSpPr>
          <p:cxnSp>
            <p:nvCxnSpPr>
              <p:cNvPr id="174" name="Straight Arrow Connector 173"/>
              <p:cNvCxnSpPr/>
              <p:nvPr/>
            </p:nvCxnSpPr>
            <p:spPr>
              <a:xfrm>
                <a:off x="-61600" y="4228594"/>
                <a:ext cx="32004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/>
              <p:nvPr/>
            </p:nvCxnSpPr>
            <p:spPr>
              <a:xfrm flipV="1">
                <a:off x="1591940" y="2869393"/>
                <a:ext cx="0" cy="288036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Oval 109"/>
            <p:cNvSpPr/>
            <p:nvPr/>
          </p:nvSpPr>
          <p:spPr>
            <a:xfrm>
              <a:off x="6984427" y="184698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6885130" y="184698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882083" y="1746486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6984427" y="1746486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784668" y="174724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7084622" y="174724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6784668" y="184698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7084622" y="184698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6984427" y="1946515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6885073" y="1946515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6784610" y="1946515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7084622" y="1946515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6984427" y="164769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6884669" y="164769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6784207" y="164769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084622" y="164769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990962" y="2303606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891665" y="2303606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888618" y="2203109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990962" y="2203109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791203" y="2203863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7091157" y="2203863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791203" y="2303606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7091157" y="2303606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990962" y="2403138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891608" y="2403138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791145" y="2403138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7091157" y="2403138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990962" y="2104313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891204" y="2104313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790742" y="2104313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7091157" y="2104313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7441235" y="2303693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7341938" y="2303693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7338891" y="2203195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7441235" y="2203195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7241476" y="2203950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7541430" y="2203950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7241476" y="2303693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7541430" y="2303693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7441235" y="2403224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7341880" y="2403224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7241418" y="2403224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7541430" y="2403224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7441235" y="2104399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7341477" y="2104399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7241015" y="2104399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7541430" y="2104399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441235" y="1846984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341938" y="1846984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338891" y="1746486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441235" y="1746486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7241476" y="1747240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7541430" y="1747240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241476" y="1846984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7541430" y="1846984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7441235" y="1946515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341880" y="1946515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7241418" y="1946515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7541430" y="1946515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7441235" y="1647690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7341477" y="1647690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7241015" y="1647690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7541430" y="1647690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7984469" y="3048000"/>
            <a:ext cx="65755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+mn-lt"/>
              </a:rPr>
              <a:t>QPSK</a:t>
            </a:r>
            <a:endParaRPr lang="en-US" sz="1700" dirty="0">
              <a:latin typeface="+mn-lt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7905931" y="5667495"/>
            <a:ext cx="9332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+mn-lt"/>
              </a:rPr>
              <a:t>64-QAM</a:t>
            </a:r>
            <a:endParaRPr lang="en-US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191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dirty="0" smtClean="0"/>
              <a:t>Modulation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762000"/>
                <a:ext cx="8915400" cy="5105400"/>
              </a:xfrm>
            </p:spPr>
            <p:txBody>
              <a:bodyPr/>
              <a:lstStyle/>
              <a:p>
                <a:r>
                  <a:rPr lang="en-US" dirty="0" smtClean="0"/>
                  <a:t>Applies to modulated symbols of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unencrypted PHY/MAC header fields</a:t>
                </a:r>
              </a:p>
              <a:p>
                <a:pPr lvl="1"/>
                <a:r>
                  <a:rPr lang="en-US" dirty="0"/>
                  <a:t>Encryption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mod </a:t>
                </a:r>
                <a:r>
                  <a:rPr lang="en-US" dirty="0" smtClean="0"/>
                  <a:t>|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|</a:t>
                </a:r>
                <a:endParaRPr lang="en-US" dirty="0"/>
              </a:p>
              <a:p>
                <a:pPr lvl="1"/>
                <a:r>
                  <a:rPr lang="en-US" dirty="0"/>
                  <a:t>Decryption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(|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|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−(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dirty="0" smtClean="0"/>
                  <a:t>|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|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Example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762000"/>
                <a:ext cx="8915400" cy="5105400"/>
              </a:xfrm>
              <a:blipFill rotWithShape="1">
                <a:blip r:embed="rId3"/>
                <a:stretch>
                  <a:fillRect l="-109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27230" y="4495800"/>
            <a:ext cx="685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</a:rPr>
              <a:t>1 0 0 0  1 0 1 1  0 1 0 0  0 1 0 1  1 0 1 1  0 0 1 0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03430" y="4564799"/>
            <a:ext cx="990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6430" y="4564799"/>
            <a:ext cx="990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62925" y="4571425"/>
            <a:ext cx="990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562108" y="4564799"/>
            <a:ext cx="990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19108" y="4571425"/>
            <a:ext cx="990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79420" y="4571425"/>
            <a:ext cx="990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5484830" y="4851136"/>
            <a:ext cx="152400" cy="381000"/>
          </a:xfrm>
          <a:prstGeom prst="leftBrac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9" name="Left Brace 18"/>
          <p:cNvSpPr/>
          <p:nvPr/>
        </p:nvSpPr>
        <p:spPr bwMode="auto">
          <a:xfrm>
            <a:off x="2093118" y="4850143"/>
            <a:ext cx="152400" cy="381000"/>
          </a:xfrm>
          <a:prstGeom prst="leftBrac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20" name="Left Brace 19"/>
          <p:cNvSpPr/>
          <p:nvPr/>
        </p:nvSpPr>
        <p:spPr bwMode="auto">
          <a:xfrm>
            <a:off x="3198830" y="4850143"/>
            <a:ext cx="152400" cy="381000"/>
          </a:xfrm>
          <a:prstGeom prst="leftBrac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21" name="Left Brace 20"/>
          <p:cNvSpPr/>
          <p:nvPr/>
        </p:nvSpPr>
        <p:spPr bwMode="auto">
          <a:xfrm>
            <a:off x="4341830" y="4850143"/>
            <a:ext cx="152400" cy="381000"/>
          </a:xfrm>
          <a:prstGeom prst="leftBrac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22" name="Left Brace 21"/>
          <p:cNvSpPr/>
          <p:nvPr/>
        </p:nvSpPr>
        <p:spPr bwMode="auto">
          <a:xfrm>
            <a:off x="6580814" y="4850143"/>
            <a:ext cx="152400" cy="381000"/>
          </a:xfrm>
          <a:prstGeom prst="leftBrac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23" name="Left Brace 22"/>
          <p:cNvSpPr/>
          <p:nvPr/>
        </p:nvSpPr>
        <p:spPr bwMode="auto">
          <a:xfrm>
            <a:off x="7723814" y="4859871"/>
            <a:ext cx="152400" cy="381000"/>
          </a:xfrm>
          <a:prstGeom prst="leftBrac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5614" y="50503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16310" y="50416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</a:rPr>
              <a:t>0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3310" y="5039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7326" y="5039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34326" y="5039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</a:rPr>
              <a:t>1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91326" y="50503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14798" y="5459650"/>
            <a:ext cx="619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</a:rPr>
              <a:t>3           0            2            0           1            3          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2383" y="5106888"/>
            <a:ext cx="171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Bogus traffic (x):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248" y="5476672"/>
            <a:ext cx="17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Data symbols (y):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18677" y="5926578"/>
            <a:ext cx="603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</a:rPr>
              <a:t>1           2            0            1           3            3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021288"/>
            <a:ext cx="192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Encrypted symbol: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1588035" y="5982870"/>
            <a:ext cx="6793965" cy="97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23056"/>
              </p:ext>
            </p:extLst>
          </p:nvPr>
        </p:nvGraphicFramePr>
        <p:xfrm>
          <a:off x="7010400" y="2406796"/>
          <a:ext cx="14478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</a:tblGrid>
              <a:tr h="39065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  </a:t>
                      </a:r>
                      <a:r>
                        <a:rPr lang="en-US" sz="1400" baseline="0" dirty="0" smtClean="0"/>
                        <a:t>  y x</a:t>
                      </a:r>
                      <a:endParaRPr lang="en-US" sz="1400" dirty="0"/>
                    </a:p>
                  </a:txBody>
                  <a:tcPr marL="18288" marR="1828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</a:t>
                      </a:r>
                      <a:endParaRPr lang="en-US" sz="16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</a:t>
                      </a:r>
                      <a:endParaRPr lang="en-US" sz="16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2</a:t>
                      </a:r>
                      <a:endParaRPr lang="en-US" sz="16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3</a:t>
                      </a:r>
                      <a:endParaRPr lang="en-US" sz="16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2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</a:t>
                      </a:r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2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3</a:t>
                      </a:r>
                      <a:endParaRPr lang="en-US" sz="16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6942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</a:t>
                      </a:r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</a:t>
                      </a:r>
                      <a:endParaRPr lang="en-US" sz="16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6942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2</a:t>
                      </a:r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2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6942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3</a:t>
                      </a:r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3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</a:t>
                      </a:r>
                      <a:endParaRPr lang="en-US" sz="1600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</a:t>
                      </a:r>
                      <a:endParaRPr lang="en-US" sz="1600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1295400" y="2318722"/>
            <a:ext cx="1828800" cy="1719878"/>
            <a:chOff x="3581400" y="990600"/>
            <a:chExt cx="1828800" cy="1719878"/>
          </a:xfrm>
        </p:grpSpPr>
        <p:grpSp>
          <p:nvGrpSpPr>
            <p:cNvPr id="63" name="Group 62"/>
            <p:cNvGrpSpPr/>
            <p:nvPr/>
          </p:nvGrpSpPr>
          <p:grpSpPr>
            <a:xfrm>
              <a:off x="3581400" y="990600"/>
              <a:ext cx="1828800" cy="1719878"/>
              <a:chOff x="3581400" y="990600"/>
              <a:chExt cx="1828800" cy="1719878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3581400" y="990600"/>
                <a:ext cx="1828800" cy="1645920"/>
                <a:chOff x="612912" y="3459480"/>
                <a:chExt cx="1828800" cy="1645920"/>
              </a:xfrm>
            </p:grpSpPr>
            <p:cxnSp>
              <p:nvCxnSpPr>
                <p:cNvPr id="81" name="Straight Arrow Connector 80"/>
                <p:cNvCxnSpPr/>
                <p:nvPr/>
              </p:nvCxnSpPr>
              <p:spPr>
                <a:xfrm>
                  <a:off x="612912" y="4304307"/>
                  <a:ext cx="18288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/>
                <p:cNvCxnSpPr/>
                <p:nvPr/>
              </p:nvCxnSpPr>
              <p:spPr>
                <a:xfrm flipV="1">
                  <a:off x="1540566" y="3459480"/>
                  <a:ext cx="0" cy="164592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/>
              <p:cNvCxnSpPr/>
              <p:nvPr/>
            </p:nvCxnSpPr>
            <p:spPr>
              <a:xfrm>
                <a:off x="4949688" y="1789780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035288" y="1791032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4456045" y="2407920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459358" y="1311303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4922256" y="2380488"/>
                <a:ext cx="54864" cy="5486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035288" y="2380488"/>
                <a:ext cx="54864" cy="548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922256" y="1000552"/>
                <a:ext cx="3575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11</a:t>
                </a:r>
                <a:endParaRPr lang="en-US" sz="1400" dirty="0">
                  <a:solidFill>
                    <a:srgbClr val="00B05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943061" y="2402701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10</a:t>
                </a:r>
                <a:endParaRPr lang="en-US" sz="1400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007856" y="1283871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922256" y="1283871"/>
                <a:ext cx="54864" cy="5486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730623" y="2399223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00</a:t>
                </a:r>
                <a:endPara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693666" y="99946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01</a:t>
                </a:r>
                <a:endPara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4769190" y="1826615"/>
              <a:ext cx="335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874035" y="1824365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222791" y="2281270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87572" y="1188440"/>
              <a:ext cx="335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Right Arrow 82"/>
          <p:cNvSpPr/>
          <p:nvPr/>
        </p:nvSpPr>
        <p:spPr>
          <a:xfrm>
            <a:off x="3290248" y="3038574"/>
            <a:ext cx="822960" cy="228600"/>
          </a:xfrm>
          <a:prstGeom prst="rightArrow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4267200" y="2304935"/>
            <a:ext cx="1828800" cy="1719878"/>
            <a:chOff x="3657600" y="4253413"/>
            <a:chExt cx="1828800" cy="1719878"/>
          </a:xfrm>
        </p:grpSpPr>
        <p:sp>
          <p:nvSpPr>
            <p:cNvPr id="85" name="Oval 84"/>
            <p:cNvSpPr/>
            <p:nvPr/>
          </p:nvSpPr>
          <p:spPr>
            <a:xfrm>
              <a:off x="4998456" y="5643301"/>
              <a:ext cx="54864" cy="548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4111488" y="5643301"/>
              <a:ext cx="54864" cy="5486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998456" y="4263365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01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19261" y="5665514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</a:t>
              </a:r>
              <a:endParaRPr lang="en-US" sz="14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4084056" y="4546684"/>
              <a:ext cx="54864" cy="548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4998456" y="4546684"/>
              <a:ext cx="54864" cy="548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806823" y="5662036"/>
              <a:ext cx="3575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11</a:t>
              </a:r>
              <a:endParaRPr lang="en-US" sz="14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769866" y="426227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00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657600" y="4253413"/>
              <a:ext cx="1828800" cy="1645920"/>
              <a:chOff x="3429000" y="3609761"/>
              <a:chExt cx="1828800" cy="164592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4797288" y="4408941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3882888" y="4410193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303645" y="5027081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306958" y="3930464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oup 98"/>
              <p:cNvGrpSpPr/>
              <p:nvPr/>
            </p:nvGrpSpPr>
            <p:grpSpPr>
              <a:xfrm>
                <a:off x="3429000" y="3609761"/>
                <a:ext cx="1828800" cy="1645920"/>
                <a:chOff x="3429000" y="3609761"/>
                <a:chExt cx="1828800" cy="1645920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3429000" y="3609761"/>
                  <a:ext cx="1828800" cy="1645920"/>
                  <a:chOff x="612912" y="3459480"/>
                  <a:chExt cx="1828800" cy="1645920"/>
                </a:xfrm>
              </p:grpSpPr>
              <p:cxnSp>
                <p:nvCxnSpPr>
                  <p:cNvPr id="105" name="Straight Arrow Connector 104"/>
                  <p:cNvCxnSpPr/>
                  <p:nvPr/>
                </p:nvCxnSpPr>
                <p:spPr>
                  <a:xfrm>
                    <a:off x="612912" y="4304307"/>
                    <a:ext cx="1828800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Arrow Connector 105"/>
                  <p:cNvCxnSpPr/>
                  <p:nvPr/>
                </p:nvCxnSpPr>
                <p:spPr>
                  <a:xfrm flipV="1">
                    <a:off x="1540566" y="3459480"/>
                    <a:ext cx="0" cy="164592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1" name="TextBox 100"/>
                <p:cNvSpPr txBox="1"/>
                <p:nvPr/>
              </p:nvSpPr>
              <p:spPr>
                <a:xfrm>
                  <a:off x="4616790" y="4445776"/>
                  <a:ext cx="33534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+1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3721635" y="4443526"/>
                  <a:ext cx="30168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-1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4070391" y="4900431"/>
                  <a:ext cx="30168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-1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4035172" y="3807601"/>
                  <a:ext cx="33534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+1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4" name="TextBox 3"/>
          <p:cNvSpPr txBox="1"/>
          <p:nvPr/>
        </p:nvSpPr>
        <p:spPr>
          <a:xfrm>
            <a:off x="6705600" y="1752600"/>
            <a:ext cx="203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Encryption function</a:t>
            </a:r>
          </a:p>
          <a:p>
            <a:pPr algn="ctr"/>
            <a:r>
              <a:rPr lang="en-US" i="1" dirty="0" smtClean="0">
                <a:latin typeface="+mn-lt"/>
              </a:rPr>
              <a:t>R</a:t>
            </a:r>
            <a:r>
              <a:rPr lang="en-US" dirty="0" smtClean="0">
                <a:latin typeface="+mn-lt"/>
              </a:rPr>
              <a:t> = QPSK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969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dirty="0" smtClean="0"/>
              <a:t>Modulation Unification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915400" cy="5105400"/>
          </a:xfrm>
        </p:spPr>
        <p:txBody>
          <a:bodyPr/>
          <a:lstStyle/>
          <a:p>
            <a:r>
              <a:rPr lang="en-US" dirty="0" smtClean="0"/>
              <a:t>For every </a:t>
            </a:r>
            <a:r>
              <a:rPr lang="en-US" i="1" dirty="0" smtClean="0"/>
              <a:t>R</a:t>
            </a:r>
            <a:r>
              <a:rPr lang="en-US" dirty="0" smtClean="0"/>
              <a:t>-modulated information symbol, there are |</a:t>
            </a:r>
            <a:r>
              <a:rPr lang="en-US" i="1" dirty="0"/>
              <a:t>M</a:t>
            </a:r>
            <a:r>
              <a:rPr lang="en-US" dirty="0"/>
              <a:t>|</a:t>
            </a:r>
            <a:r>
              <a:rPr lang="en-US" sz="2100" dirty="0"/>
              <a:t>/</a:t>
            </a:r>
            <a:r>
              <a:rPr lang="en-US" dirty="0" smtClean="0"/>
              <a:t>|</a:t>
            </a:r>
            <a:r>
              <a:rPr lang="en-US" i="1" dirty="0"/>
              <a:t>R</a:t>
            </a:r>
            <a:r>
              <a:rPr lang="en-US" dirty="0" smtClean="0"/>
              <a:t>| possible points on the constellation map of </a:t>
            </a:r>
            <a:r>
              <a:rPr lang="en-US" i="1" dirty="0" smtClean="0"/>
              <a:t>M</a:t>
            </a:r>
            <a:endParaRPr lang="en-US" dirty="0" smtClean="0"/>
          </a:p>
          <a:p>
            <a:pPr lvl="1"/>
            <a:r>
              <a:rPr lang="en-US" dirty="0" smtClean="0"/>
              <a:t>Each possibility is selected based on</a:t>
            </a:r>
            <a:r>
              <a:rPr lang="en-US" dirty="0" smtClean="0">
                <a:solidFill>
                  <a:srgbClr val="0000FF"/>
                </a:solidFill>
              </a:rPr>
              <a:t> value of </a:t>
            </a:r>
            <a:r>
              <a:rPr lang="en-US" dirty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nification bits </a:t>
            </a:r>
          </a:p>
          <a:p>
            <a:r>
              <a:rPr lang="en-US" dirty="0" smtClean="0"/>
              <a:t>An optimal mapping maximizes the avg. pairwise distance between the resultant points so as to reduce </a:t>
            </a:r>
            <a:r>
              <a:rPr lang="en-US" dirty="0" smtClean="0">
                <a:solidFill>
                  <a:srgbClr val="0000FF"/>
                </a:solidFill>
              </a:rPr>
              <a:t>demodulation error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3604330"/>
            <a:ext cx="1828800" cy="1719878"/>
            <a:chOff x="3581400" y="990600"/>
            <a:chExt cx="1828800" cy="1719878"/>
          </a:xfrm>
        </p:grpSpPr>
        <p:grpSp>
          <p:nvGrpSpPr>
            <p:cNvPr id="8" name="Group 7"/>
            <p:cNvGrpSpPr/>
            <p:nvPr/>
          </p:nvGrpSpPr>
          <p:grpSpPr>
            <a:xfrm>
              <a:off x="3581400" y="990600"/>
              <a:ext cx="1828800" cy="1719878"/>
              <a:chOff x="3581400" y="990600"/>
              <a:chExt cx="1828800" cy="1719878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81400" y="990600"/>
                <a:ext cx="1828800" cy="1645920"/>
                <a:chOff x="612912" y="3459480"/>
                <a:chExt cx="1828800" cy="1645920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612912" y="4304307"/>
                  <a:ext cx="18288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 flipV="1">
                  <a:off x="1540566" y="3459480"/>
                  <a:ext cx="0" cy="164592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4949688" y="1789780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035288" y="1791032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456045" y="2407920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459358" y="1311303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4922256" y="2380488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035288" y="2380488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922256" y="1000552"/>
                <a:ext cx="3575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11</a:t>
                </a:r>
                <a:endPara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943061" y="2402701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10</a:t>
                </a:r>
                <a:endPara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07856" y="1283871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22256" y="1283871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730623" y="2399223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00</a:t>
                </a:r>
                <a:endPara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693666" y="99946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01</a:t>
                </a:r>
                <a:endPara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769190" y="1826615"/>
              <a:ext cx="335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74035" y="1824365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22791" y="2281270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87572" y="1188440"/>
              <a:ext cx="335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651554" y="4831765"/>
            <a:ext cx="41549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5D743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lang="en-US" b="1" dirty="0">
              <a:solidFill>
                <a:srgbClr val="5D743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61027" y="3831293"/>
            <a:ext cx="41549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5D743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</a:t>
            </a:r>
            <a:endParaRPr lang="en-US" b="1" dirty="0">
              <a:solidFill>
                <a:srgbClr val="5D743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5414303" y="4020312"/>
            <a:ext cx="1519309" cy="146304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7" name="Group 116"/>
          <p:cNvGrpSpPr>
            <a:grpSpLocks/>
          </p:cNvGrpSpPr>
          <p:nvPr/>
        </p:nvGrpSpPr>
        <p:grpSpPr>
          <a:xfrm>
            <a:off x="5415384" y="3543300"/>
            <a:ext cx="1976015" cy="1920240"/>
            <a:chOff x="4970931" y="3352800"/>
            <a:chExt cx="3276027" cy="2880360"/>
          </a:xfrm>
        </p:grpSpPr>
        <p:grpSp>
          <p:nvGrpSpPr>
            <p:cNvPr id="45" name="Group 44"/>
            <p:cNvGrpSpPr/>
            <p:nvPr/>
          </p:nvGrpSpPr>
          <p:grpSpPr>
            <a:xfrm>
              <a:off x="4970931" y="3352800"/>
              <a:ext cx="3276027" cy="2880360"/>
              <a:chOff x="5105973" y="1816362"/>
              <a:chExt cx="3276027" cy="2880360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5105973" y="1816362"/>
                <a:ext cx="3276027" cy="2880360"/>
                <a:chOff x="3257717" y="2790216"/>
                <a:chExt cx="3276027" cy="2880360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3333344" y="2790216"/>
                  <a:ext cx="3200400" cy="2880360"/>
                  <a:chOff x="-61600" y="2869393"/>
                  <a:chExt cx="3200400" cy="2880360"/>
                </a:xfrm>
              </p:grpSpPr>
              <p:cxnSp>
                <p:nvCxnSpPr>
                  <p:cNvPr id="92" name="Straight Arrow Connector 91"/>
                  <p:cNvCxnSpPr/>
                  <p:nvPr/>
                </p:nvCxnSpPr>
                <p:spPr>
                  <a:xfrm>
                    <a:off x="-61600" y="4304306"/>
                    <a:ext cx="3200400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Arrow Connector 92"/>
                  <p:cNvCxnSpPr/>
                  <p:nvPr/>
                </p:nvCxnSpPr>
                <p:spPr>
                  <a:xfrm flipV="1">
                    <a:off x="1540566" y="2869393"/>
                    <a:ext cx="0" cy="288036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376144" y="4179483"/>
                  <a:ext cx="0" cy="914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4471269" y="4180735"/>
                  <a:ext cx="0" cy="914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4882501" y="4695825"/>
                  <a:ext cx="914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4885814" y="3810000"/>
                  <a:ext cx="914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Oval 63"/>
                <p:cNvSpPr/>
                <p:nvPr/>
              </p:nvSpPr>
              <p:spPr>
                <a:xfrm>
                  <a:off x="5348712" y="4741616"/>
                  <a:ext cx="54864" cy="5486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471269" y="4741616"/>
                  <a:ext cx="54864" cy="5486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443837" y="3749774"/>
                  <a:ext cx="54864" cy="5486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348712" y="3749774"/>
                  <a:ext cx="54864" cy="5486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6172200" y="4167220"/>
                  <a:ext cx="0" cy="914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3594361" y="4155649"/>
                  <a:ext cx="0" cy="914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878869" y="5486400"/>
                  <a:ext cx="914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4891910" y="3048000"/>
                  <a:ext cx="914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Oval 71"/>
                <p:cNvSpPr/>
                <p:nvPr/>
              </p:nvSpPr>
              <p:spPr>
                <a:xfrm>
                  <a:off x="3566929" y="3755136"/>
                  <a:ext cx="54864" cy="5486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44249" y="3755136"/>
                  <a:ext cx="54864" cy="5486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3566929" y="4741616"/>
                  <a:ext cx="54864" cy="5486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44249" y="4741616"/>
                  <a:ext cx="54864" cy="5486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5032039" y="4234189"/>
                  <a:ext cx="511680" cy="261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+0.44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5829268" y="4220546"/>
                  <a:ext cx="511680" cy="261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+1.34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4150503" y="4220546"/>
                  <a:ext cx="478016" cy="261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-0.44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3257717" y="4234382"/>
                  <a:ext cx="478016" cy="261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-1.34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5348192" y="5431536"/>
                  <a:ext cx="54864" cy="5486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4470749" y="5431536"/>
                  <a:ext cx="54864" cy="5486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3566409" y="5431536"/>
                  <a:ext cx="54864" cy="5486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43729" y="5431536"/>
                  <a:ext cx="54864" cy="5486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5344560" y="3048000"/>
                  <a:ext cx="54864" cy="5486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4467117" y="3048000"/>
                  <a:ext cx="54864" cy="5486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3562777" y="3048000"/>
                  <a:ext cx="54864" cy="5486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40097" y="3048000"/>
                  <a:ext cx="54864" cy="5486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7073557" y="4419710"/>
                <a:ext cx="301686" cy="130805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290243" y="4419711"/>
                <a:ext cx="301686" cy="130805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078981" y="2739494"/>
                <a:ext cx="301686" cy="130805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298851" y="2749019"/>
                <a:ext cx="301686" cy="130805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872488" y="4420505"/>
                <a:ext cx="286594" cy="13080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206154" y="4419709"/>
                <a:ext cx="286594" cy="13080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880528" y="2741398"/>
                <a:ext cx="286594" cy="13080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176268" y="2739493"/>
                <a:ext cx="286594" cy="13080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>
                <a:off x="7064145" y="2015626"/>
                <a:ext cx="312889" cy="149855"/>
              </a:xfrm>
              <a:prstGeom prst="triangle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>
                <a:off x="5282736" y="2008741"/>
                <a:ext cx="312889" cy="149855"/>
              </a:xfrm>
              <a:prstGeom prst="triangle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" name="Isosceles Triangle 56"/>
              <p:cNvSpPr/>
              <p:nvPr/>
            </p:nvSpPr>
            <p:spPr>
              <a:xfrm>
                <a:off x="7072259" y="3702052"/>
                <a:ext cx="312889" cy="149855"/>
              </a:xfrm>
              <a:prstGeom prst="triangle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5289640" y="3704264"/>
                <a:ext cx="312889" cy="149855"/>
              </a:xfrm>
              <a:prstGeom prst="triangle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94" name="Rectangle 93"/>
            <p:cNvSpPr>
              <a:spLocks noChangeAspect="1"/>
            </p:cNvSpPr>
            <p:nvPr/>
          </p:nvSpPr>
          <p:spPr>
            <a:xfrm rot="18765151">
              <a:off x="7784831" y="5231048"/>
              <a:ext cx="201168" cy="2011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Rectangle 94"/>
            <p:cNvSpPr>
              <a:spLocks noChangeAspect="1"/>
            </p:cNvSpPr>
            <p:nvPr/>
          </p:nvSpPr>
          <p:spPr>
            <a:xfrm rot="18765151">
              <a:off x="6114984" y="5231048"/>
              <a:ext cx="201168" cy="2011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Rectangle 95"/>
            <p:cNvSpPr>
              <a:spLocks noChangeAspect="1"/>
            </p:cNvSpPr>
            <p:nvPr/>
          </p:nvSpPr>
          <p:spPr>
            <a:xfrm rot="18765151">
              <a:off x="7779484" y="3545917"/>
              <a:ext cx="201168" cy="2011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Rectangle 96"/>
            <p:cNvSpPr>
              <a:spLocks noChangeAspect="1"/>
            </p:cNvSpPr>
            <p:nvPr/>
          </p:nvSpPr>
          <p:spPr>
            <a:xfrm rot="18765151">
              <a:off x="6109638" y="3541627"/>
              <a:ext cx="201168" cy="2011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7664313" y="3824406"/>
            <a:ext cx="40273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5D743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endParaRPr lang="en-US" b="1" dirty="0">
              <a:solidFill>
                <a:srgbClr val="5D743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48200" y="4812268"/>
            <a:ext cx="41549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5D743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</a:t>
            </a:r>
            <a:endParaRPr lang="en-US" b="1" dirty="0">
              <a:solidFill>
                <a:srgbClr val="5D743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2" name="Straight Arrow Connector 101"/>
          <p:cNvCxnSpPr>
            <a:stCxn id="43" idx="3"/>
            <a:endCxn id="56" idx="2"/>
          </p:cNvCxnSpPr>
          <p:nvPr/>
        </p:nvCxnSpPr>
        <p:spPr bwMode="auto">
          <a:xfrm flipV="1">
            <a:off x="5076525" y="3771456"/>
            <a:ext cx="445478" cy="24450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Arrow Connector 104"/>
          <p:cNvCxnSpPr>
            <a:stCxn id="43" idx="3"/>
            <a:endCxn id="97" idx="1"/>
          </p:cNvCxnSpPr>
          <p:nvPr/>
        </p:nvCxnSpPr>
        <p:spPr bwMode="auto">
          <a:xfrm flipV="1">
            <a:off x="5076525" y="3785480"/>
            <a:ext cx="1040848" cy="23047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>
            <a:stCxn id="43" idx="3"/>
            <a:endCxn id="50" idx="1"/>
          </p:cNvCxnSpPr>
          <p:nvPr/>
        </p:nvCxnSpPr>
        <p:spPr bwMode="auto">
          <a:xfrm>
            <a:off x="5076525" y="4015959"/>
            <a:ext cx="455198" cy="1927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>
            <a:stCxn id="43" idx="3"/>
            <a:endCxn id="54" idx="1"/>
          </p:cNvCxnSpPr>
          <p:nvPr/>
        </p:nvCxnSpPr>
        <p:spPr bwMode="auto">
          <a:xfrm>
            <a:off x="5076525" y="4015959"/>
            <a:ext cx="1009749" cy="15553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Right Arrow 110"/>
          <p:cNvSpPr/>
          <p:nvPr/>
        </p:nvSpPr>
        <p:spPr bwMode="auto">
          <a:xfrm>
            <a:off x="3295566" y="4297935"/>
            <a:ext cx="914400" cy="3502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702823" y="5798652"/>
            <a:ext cx="5415009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Symbols correspond to one given unit of unification bits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cxnSp>
        <p:nvCxnSpPr>
          <p:cNvPr id="115" name="Straight Arrow Connector 114"/>
          <p:cNvCxnSpPr>
            <a:endCxn id="113" idx="0"/>
          </p:cNvCxnSpPr>
          <p:nvPr/>
        </p:nvCxnSpPr>
        <p:spPr bwMode="auto">
          <a:xfrm flipH="1">
            <a:off x="5410328" y="5366598"/>
            <a:ext cx="394550" cy="4320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104719"/>
              </p:ext>
            </p:extLst>
          </p:nvPr>
        </p:nvGraphicFramePr>
        <p:xfrm>
          <a:off x="4514850" y="30162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0162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TextBox 99"/>
          <p:cNvSpPr txBox="1"/>
          <p:nvPr/>
        </p:nvSpPr>
        <p:spPr>
          <a:xfrm>
            <a:off x="3056551" y="3657486"/>
            <a:ext cx="143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990033"/>
                </a:solidFill>
                <a:latin typeface="Calibri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sz="1800" dirty="0" smtClean="0"/>
              <a:t>Mod.</a:t>
            </a:r>
          </a:p>
          <a:p>
            <a:r>
              <a:rPr lang="en-US" sz="1800" dirty="0" smtClean="0"/>
              <a:t>Unification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176516" y="2743200"/>
            <a:ext cx="12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990033"/>
                </a:solidFill>
              </a:rPr>
              <a:t>R</a:t>
            </a:r>
            <a:r>
              <a:rPr lang="en-US" b="1" u="sng" dirty="0" smtClean="0">
                <a:solidFill>
                  <a:srgbClr val="990033"/>
                </a:solidFill>
              </a:rPr>
              <a:t> = QPSK</a:t>
            </a:r>
            <a:endParaRPr lang="en-US" b="1" u="sng" dirty="0">
              <a:solidFill>
                <a:srgbClr val="990033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04878" y="2667000"/>
            <a:ext cx="151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solidFill>
                  <a:srgbClr val="990033"/>
                </a:solidFill>
              </a:rPr>
              <a:t>M</a:t>
            </a:r>
            <a:r>
              <a:rPr lang="en-US" b="1" u="sng" dirty="0" smtClean="0">
                <a:solidFill>
                  <a:srgbClr val="990033"/>
                </a:solidFill>
              </a:rPr>
              <a:t> = 16-QAM</a:t>
            </a:r>
            <a:endParaRPr lang="en-US" b="1" u="sng" dirty="0">
              <a:solidFill>
                <a:srgbClr val="990033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318661" y="3343082"/>
            <a:ext cx="3329539" cy="548733"/>
          </a:xfrm>
          <a:custGeom>
            <a:avLst/>
            <a:gdLst>
              <a:gd name="connsiteX0" fmla="*/ 0 w 2964581"/>
              <a:gd name="connsiteY0" fmla="*/ 548733 h 548733"/>
              <a:gd name="connsiteX1" fmla="*/ 779646 w 2964581"/>
              <a:gd name="connsiteY1" fmla="*/ 93 h 548733"/>
              <a:gd name="connsiteX2" fmla="*/ 2964581 w 2964581"/>
              <a:gd name="connsiteY2" fmla="*/ 500606 h 548733"/>
              <a:gd name="connsiteX3" fmla="*/ 2964581 w 2964581"/>
              <a:gd name="connsiteY3" fmla="*/ 500606 h 54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4581" h="548733">
                <a:moveTo>
                  <a:pt x="0" y="548733"/>
                </a:moveTo>
                <a:cubicBezTo>
                  <a:pt x="142774" y="278423"/>
                  <a:pt x="285549" y="8114"/>
                  <a:pt x="779646" y="93"/>
                </a:cubicBezTo>
                <a:cubicBezTo>
                  <a:pt x="1273743" y="-7928"/>
                  <a:pt x="2964581" y="500606"/>
                  <a:pt x="2964581" y="500606"/>
                </a:cubicBezTo>
                <a:lnTo>
                  <a:pt x="2964581" y="500606"/>
                </a:lnTo>
              </a:path>
            </a:pathLst>
          </a:custGeom>
          <a:noFill/>
          <a:ln w="9525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5867400" y="3581400"/>
            <a:ext cx="1519309" cy="146304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3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98" grpId="0" animBg="1"/>
      <p:bldP spid="99" grpId="0" animBg="1"/>
      <p:bldP spid="113" grpId="0" animBg="1"/>
      <p:bldP spid="29" grpId="0" animBg="1"/>
      <p:bldP spid="1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r>
              <a:rPr lang="en-US" dirty="0" smtClean="0"/>
              <a:t>Modulation Unification (cont’d)</a:t>
            </a:r>
            <a:endParaRPr lang="en-US" dirty="0"/>
          </a:p>
        </p:txBody>
      </p:sp>
      <p:sp>
        <p:nvSpPr>
          <p:cNvPr id="111" name="Right Arrow 110"/>
          <p:cNvSpPr/>
          <p:nvPr/>
        </p:nvSpPr>
        <p:spPr bwMode="auto">
          <a:xfrm>
            <a:off x="3858563" y="4108918"/>
            <a:ext cx="914400" cy="3502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192617"/>
              </p:ext>
            </p:extLst>
          </p:nvPr>
        </p:nvGraphicFramePr>
        <p:xfrm>
          <a:off x="4849247" y="2863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9247" y="28638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TextBox 99"/>
          <p:cNvSpPr txBox="1"/>
          <p:nvPr/>
        </p:nvSpPr>
        <p:spPr>
          <a:xfrm>
            <a:off x="3619548" y="3468469"/>
            <a:ext cx="143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990033"/>
                </a:solidFill>
                <a:latin typeface="Calibri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sz="1800" dirty="0" smtClean="0"/>
              <a:t>Mod.</a:t>
            </a:r>
          </a:p>
          <a:p>
            <a:r>
              <a:rPr lang="en-US" sz="1800" dirty="0" smtClean="0"/>
              <a:t>Unification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510913" y="1905000"/>
            <a:ext cx="12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990033"/>
                </a:solidFill>
              </a:rPr>
              <a:t>R</a:t>
            </a:r>
            <a:r>
              <a:rPr lang="en-US" b="1" u="sng" dirty="0" smtClean="0">
                <a:solidFill>
                  <a:srgbClr val="990033"/>
                </a:solidFill>
              </a:rPr>
              <a:t> = BPSK</a:t>
            </a:r>
            <a:endParaRPr lang="en-US" b="1" u="sng" dirty="0">
              <a:solidFill>
                <a:srgbClr val="990033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39275" y="1828800"/>
            <a:ext cx="151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solidFill>
                  <a:srgbClr val="990033"/>
                </a:solidFill>
              </a:rPr>
              <a:t>M</a:t>
            </a:r>
            <a:r>
              <a:rPr lang="en-US" b="1" u="sng" dirty="0" smtClean="0">
                <a:solidFill>
                  <a:srgbClr val="990033"/>
                </a:solidFill>
              </a:rPr>
              <a:t> = 16-QAM</a:t>
            </a:r>
            <a:endParaRPr lang="en-US" b="1" u="sng" dirty="0">
              <a:solidFill>
                <a:srgbClr val="990033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1162972" y="3460790"/>
            <a:ext cx="1828800" cy="1645920"/>
            <a:chOff x="612912" y="3459480"/>
            <a:chExt cx="1828800" cy="1645920"/>
          </a:xfrm>
        </p:grpSpPr>
        <p:grpSp>
          <p:nvGrpSpPr>
            <p:cNvPr id="126" name="Group 125"/>
            <p:cNvGrpSpPr/>
            <p:nvPr/>
          </p:nvGrpSpPr>
          <p:grpSpPr>
            <a:xfrm>
              <a:off x="612912" y="3459480"/>
              <a:ext cx="1828800" cy="1645920"/>
              <a:chOff x="612912" y="3459480"/>
              <a:chExt cx="1828800" cy="1645920"/>
            </a:xfrm>
          </p:grpSpPr>
          <p:cxnSp>
            <p:nvCxnSpPr>
              <p:cNvPr id="137" name="Straight Arrow Connector 136"/>
              <p:cNvCxnSpPr/>
              <p:nvPr/>
            </p:nvCxnSpPr>
            <p:spPr>
              <a:xfrm>
                <a:off x="612912" y="4304307"/>
                <a:ext cx="18288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 flipV="1">
                <a:off x="1540566" y="3459480"/>
                <a:ext cx="0" cy="1645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>
              <a:off x="1981200" y="4258660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066800" y="4259912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487557" y="4876800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490870" y="378018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1953768" y="4278200"/>
              <a:ext cx="54864" cy="548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1039368" y="4276875"/>
              <a:ext cx="54864" cy="548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929583" y="39624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843983" y="397466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18609" y="4310390"/>
              <a:ext cx="335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+1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923454" y="4315797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>
          <a:xfrm>
            <a:off x="5867400" y="3036332"/>
            <a:ext cx="1828800" cy="1890841"/>
            <a:chOff x="4692974" y="976010"/>
            <a:chExt cx="3362109" cy="3703966"/>
          </a:xfrm>
        </p:grpSpPr>
        <p:cxnSp>
          <p:nvCxnSpPr>
            <p:cNvPr id="102" name="Straight Arrow Connector 101"/>
            <p:cNvCxnSpPr>
              <a:stCxn id="192" idx="2"/>
              <a:endCxn id="191" idx="0"/>
            </p:cNvCxnSpPr>
            <p:nvPr/>
          </p:nvCxnSpPr>
          <p:spPr bwMode="auto">
            <a:xfrm flipH="1">
              <a:off x="5218890" y="976010"/>
              <a:ext cx="1184392" cy="1825929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Arrow Connector 104"/>
            <p:cNvCxnSpPr>
              <a:stCxn id="192" idx="2"/>
              <a:endCxn id="185" idx="0"/>
            </p:cNvCxnSpPr>
            <p:nvPr/>
          </p:nvCxnSpPr>
          <p:spPr bwMode="auto">
            <a:xfrm flipH="1">
              <a:off x="6113559" y="976010"/>
              <a:ext cx="289723" cy="1029295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Straight Arrow Connector 107"/>
            <p:cNvCxnSpPr>
              <a:stCxn id="192" idx="2"/>
              <a:endCxn id="183" idx="3"/>
            </p:cNvCxnSpPr>
            <p:nvPr/>
          </p:nvCxnSpPr>
          <p:spPr bwMode="auto">
            <a:xfrm flipH="1">
              <a:off x="5127307" y="976010"/>
              <a:ext cx="1275974" cy="1037448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>
              <a:stCxn id="192" idx="2"/>
              <a:endCxn id="177" idx="6"/>
            </p:cNvCxnSpPr>
            <p:nvPr/>
          </p:nvCxnSpPr>
          <p:spPr bwMode="auto">
            <a:xfrm flipH="1">
              <a:off x="6080353" y="976010"/>
              <a:ext cx="322928" cy="1810771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9" name="Group 138"/>
            <p:cNvGrpSpPr/>
            <p:nvPr/>
          </p:nvGrpSpPr>
          <p:grpSpPr>
            <a:xfrm>
              <a:off x="4692974" y="1799616"/>
              <a:ext cx="3362109" cy="2880360"/>
              <a:chOff x="3225718" y="2790216"/>
              <a:chExt cx="3362109" cy="2880360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3333344" y="2790216"/>
                <a:ext cx="3200400" cy="2880360"/>
                <a:chOff x="-61600" y="2869393"/>
                <a:chExt cx="3200400" cy="2880360"/>
              </a:xfrm>
            </p:grpSpPr>
            <p:cxnSp>
              <p:nvCxnSpPr>
                <p:cNvPr id="173" name="Straight Arrow Connector 172"/>
                <p:cNvCxnSpPr/>
                <p:nvPr/>
              </p:nvCxnSpPr>
              <p:spPr>
                <a:xfrm>
                  <a:off x="-61600" y="4304307"/>
                  <a:ext cx="32004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Arrow Connector 173"/>
                <p:cNvCxnSpPr/>
                <p:nvPr/>
              </p:nvCxnSpPr>
              <p:spPr>
                <a:xfrm flipV="1">
                  <a:off x="1540566" y="2869393"/>
                  <a:ext cx="0" cy="288036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Straight Connector 140"/>
              <p:cNvCxnSpPr/>
              <p:nvPr/>
            </p:nvCxnSpPr>
            <p:spPr>
              <a:xfrm>
                <a:off x="5376144" y="4179483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4471269" y="4180735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4882501" y="4695825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4885814" y="3810000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Oval 144"/>
              <p:cNvSpPr/>
              <p:nvPr/>
            </p:nvSpPr>
            <p:spPr>
              <a:xfrm>
                <a:off x="5348712" y="4741616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471269" y="4741616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4443837" y="3749774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348712" y="3749774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>
                <a:off x="6172200" y="4167220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3594361" y="4155649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4878869" y="5486400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4891910" y="3048000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Oval 152"/>
              <p:cNvSpPr/>
              <p:nvPr/>
            </p:nvSpPr>
            <p:spPr>
              <a:xfrm>
                <a:off x="3566929" y="3755136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6144249" y="3755136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566929" y="4741616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144249" y="4741616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5014633" y="4186361"/>
                <a:ext cx="788658" cy="403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+0.32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5799169" y="4172718"/>
                <a:ext cx="788658" cy="403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+0.95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4119480" y="4172718"/>
                <a:ext cx="741370" cy="403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-0.32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3225718" y="4186553"/>
                <a:ext cx="741370" cy="403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-0.95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5348192" y="5431536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470749" y="5431536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566409" y="5431536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6143729" y="5431536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5344560" y="3048000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4467117" y="3048000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562777" y="3048000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6140097" y="3048000"/>
                <a:ext cx="54864" cy="548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5" name="Rectangle 174"/>
            <p:cNvSpPr/>
            <p:nvPr/>
          </p:nvSpPr>
          <p:spPr>
            <a:xfrm>
              <a:off x="4907719" y="2724668"/>
              <a:ext cx="301686" cy="13080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693358" y="4405208"/>
              <a:ext cx="301686" cy="13080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5793760" y="2721377"/>
              <a:ext cx="286594" cy="13080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7495032" y="4402965"/>
              <a:ext cx="286594" cy="13080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Isosceles Triangle 178"/>
            <p:cNvSpPr/>
            <p:nvPr/>
          </p:nvSpPr>
          <p:spPr>
            <a:xfrm>
              <a:off x="6687626" y="2700665"/>
              <a:ext cx="312889" cy="149855"/>
            </a:xfrm>
            <a:prstGeom prst="triangl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Isosceles Triangle 179"/>
            <p:cNvSpPr/>
            <p:nvPr/>
          </p:nvSpPr>
          <p:spPr>
            <a:xfrm>
              <a:off x="4903665" y="4384904"/>
              <a:ext cx="312889" cy="149855"/>
            </a:xfrm>
            <a:prstGeom prst="triangl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5-Point Star 180"/>
            <p:cNvSpPr/>
            <p:nvPr/>
          </p:nvSpPr>
          <p:spPr>
            <a:xfrm>
              <a:off x="7437285" y="2679359"/>
              <a:ext cx="405309" cy="212088"/>
            </a:xfrm>
            <a:prstGeom prst="star5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5-Point Star 181"/>
            <p:cNvSpPr/>
            <p:nvPr/>
          </p:nvSpPr>
          <p:spPr>
            <a:xfrm>
              <a:off x="5758730" y="4353787"/>
              <a:ext cx="405309" cy="212088"/>
            </a:xfrm>
            <a:prstGeom prst="star5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>
              <a:spLocks noChangeAspect="1"/>
            </p:cNvSpPr>
            <p:nvPr/>
          </p:nvSpPr>
          <p:spPr>
            <a:xfrm rot="18765151">
              <a:off x="4962643" y="1986732"/>
              <a:ext cx="201168" cy="2011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>
              <a:spLocks noChangeAspect="1"/>
            </p:cNvSpPr>
            <p:nvPr/>
          </p:nvSpPr>
          <p:spPr>
            <a:xfrm rot="18765151">
              <a:off x="6742288" y="3681230"/>
              <a:ext cx="201168" cy="2011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7-Point Star 184"/>
            <p:cNvSpPr/>
            <p:nvPr/>
          </p:nvSpPr>
          <p:spPr>
            <a:xfrm>
              <a:off x="5775830" y="1953490"/>
              <a:ext cx="374851" cy="261610"/>
            </a:xfrm>
            <a:prstGeom prst="star7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7-Point Star 185"/>
            <p:cNvSpPr/>
            <p:nvPr/>
          </p:nvSpPr>
          <p:spPr>
            <a:xfrm>
              <a:off x="7447458" y="3647643"/>
              <a:ext cx="374851" cy="261610"/>
            </a:xfrm>
            <a:prstGeom prst="star7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gular Pentagon 186"/>
            <p:cNvSpPr/>
            <p:nvPr/>
          </p:nvSpPr>
          <p:spPr>
            <a:xfrm>
              <a:off x="6683190" y="1935561"/>
              <a:ext cx="315357" cy="276136"/>
            </a:xfrm>
            <a:prstGeom prst="pentagon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gular Pentagon 187"/>
            <p:cNvSpPr/>
            <p:nvPr/>
          </p:nvSpPr>
          <p:spPr>
            <a:xfrm>
              <a:off x="4908237" y="3630878"/>
              <a:ext cx="315357" cy="276136"/>
            </a:xfrm>
            <a:prstGeom prst="pentagon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Hexagon 188"/>
            <p:cNvSpPr/>
            <p:nvPr/>
          </p:nvSpPr>
          <p:spPr>
            <a:xfrm>
              <a:off x="7480228" y="1953491"/>
              <a:ext cx="305410" cy="261610"/>
            </a:xfrm>
            <a:prstGeom prst="hexagon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Hexagon 189"/>
            <p:cNvSpPr/>
            <p:nvPr/>
          </p:nvSpPr>
          <p:spPr>
            <a:xfrm>
              <a:off x="5812732" y="3647643"/>
              <a:ext cx="305410" cy="261610"/>
            </a:xfrm>
            <a:prstGeom prst="hexagon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5218890" y="2801939"/>
              <a:ext cx="1527242" cy="1603269"/>
            </a:xfrm>
            <a:custGeom>
              <a:avLst/>
              <a:gdLst>
                <a:gd name="connsiteX0" fmla="*/ 0 w 1488332"/>
                <a:gd name="connsiteY0" fmla="*/ 0 h 1673158"/>
                <a:gd name="connsiteX1" fmla="*/ 1079770 w 1488332"/>
                <a:gd name="connsiteY1" fmla="*/ 535022 h 1673158"/>
                <a:gd name="connsiteX2" fmla="*/ 1488332 w 1488332"/>
                <a:gd name="connsiteY2" fmla="*/ 1673158 h 167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8332" h="1673158">
                  <a:moveTo>
                    <a:pt x="0" y="0"/>
                  </a:moveTo>
                  <a:cubicBezTo>
                    <a:pt x="415857" y="128081"/>
                    <a:pt x="831715" y="256162"/>
                    <a:pt x="1079770" y="535022"/>
                  </a:cubicBezTo>
                  <a:cubicBezTo>
                    <a:pt x="1327825" y="813882"/>
                    <a:pt x="1408078" y="1243520"/>
                    <a:pt x="1488332" y="1673158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6647671" y="2667000"/>
            <a:ext cx="30008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D74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b="1" dirty="0">
              <a:solidFill>
                <a:srgbClr val="5D74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646781" y="5117068"/>
            <a:ext cx="30008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D74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5D74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37903" y="2362200"/>
            <a:ext cx="5004709" cy="1895272"/>
          </a:xfrm>
          <a:custGeom>
            <a:avLst/>
            <a:gdLst>
              <a:gd name="connsiteX0" fmla="*/ 0 w 4941651"/>
              <a:gd name="connsiteY0" fmla="*/ 2391123 h 2391123"/>
              <a:gd name="connsiteX1" fmla="*/ 1488332 w 4941651"/>
              <a:gd name="connsiteY1" fmla="*/ 56485 h 2391123"/>
              <a:gd name="connsiteX2" fmla="*/ 4941651 w 4941651"/>
              <a:gd name="connsiteY2" fmla="*/ 669328 h 2391123"/>
              <a:gd name="connsiteX3" fmla="*/ 4941651 w 4941651"/>
              <a:gd name="connsiteY3" fmla="*/ 669328 h 239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1651" h="2391123">
                <a:moveTo>
                  <a:pt x="0" y="2391123"/>
                </a:moveTo>
                <a:cubicBezTo>
                  <a:pt x="332362" y="1367287"/>
                  <a:pt x="664724" y="343451"/>
                  <a:pt x="1488332" y="56485"/>
                </a:cubicBezTo>
                <a:cubicBezTo>
                  <a:pt x="2311941" y="-230481"/>
                  <a:pt x="4941651" y="669328"/>
                  <a:pt x="4941651" y="669328"/>
                </a:cubicBezTo>
                <a:lnTo>
                  <a:pt x="4941651" y="669328"/>
                </a:lnTo>
              </a:path>
            </a:pathLst>
          </a:custGeom>
          <a:noFill/>
          <a:ln w="9525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" name="Straight Arrow Connector 193"/>
          <p:cNvCxnSpPr>
            <a:stCxn id="192" idx="2"/>
            <a:endCxn id="189" idx="4"/>
          </p:cNvCxnSpPr>
          <p:nvPr/>
        </p:nvCxnSpPr>
        <p:spPr bwMode="auto">
          <a:xfrm>
            <a:off x="6797712" y="3036332"/>
            <a:ext cx="619187" cy="49899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Arrow Connector 194"/>
          <p:cNvCxnSpPr>
            <a:stCxn id="192" idx="2"/>
            <a:endCxn id="181" idx="1"/>
          </p:cNvCxnSpPr>
          <p:nvPr/>
        </p:nvCxnSpPr>
        <p:spPr bwMode="auto">
          <a:xfrm>
            <a:off x="6797712" y="3036332"/>
            <a:ext cx="562440" cy="91089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Straight Arrow Connector 195"/>
          <p:cNvCxnSpPr>
            <a:stCxn id="192" idx="2"/>
            <a:endCxn id="187" idx="1"/>
          </p:cNvCxnSpPr>
          <p:nvPr/>
        </p:nvCxnSpPr>
        <p:spPr bwMode="auto">
          <a:xfrm>
            <a:off x="6797712" y="3036332"/>
            <a:ext cx="152255" cy="54368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Arrow Connector 196"/>
          <p:cNvCxnSpPr>
            <a:stCxn id="192" idx="2"/>
            <a:endCxn id="179" idx="2"/>
          </p:cNvCxnSpPr>
          <p:nvPr/>
        </p:nvCxnSpPr>
        <p:spPr bwMode="auto">
          <a:xfrm>
            <a:off x="6797712" y="3036332"/>
            <a:ext cx="154668" cy="95692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47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on Transmission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Friendly CryptoJam comes at a cost in transmission power</a:t>
            </a:r>
          </a:p>
          <a:p>
            <a:pPr marL="914400" lvl="1" indent="-457200">
              <a:buAutoNum type="arabicParenBoth"/>
            </a:pPr>
            <a:r>
              <a:rPr lang="en-US" dirty="0"/>
              <a:t>O</a:t>
            </a:r>
            <a:r>
              <a:rPr lang="en-US" dirty="0" smtClean="0"/>
              <a:t>ptimal modulation upgrade may not preserve original distances </a:t>
            </a:r>
          </a:p>
          <a:p>
            <a:pPr lvl="2"/>
            <a:r>
              <a:rPr lang="en-US" sz="2000" dirty="0" smtClean="0">
                <a:sym typeface="Wingdings" panose="05000000000000000000" pitchFamily="2" charset="2"/>
              </a:rPr>
              <a:t> higher information BER at Bob</a:t>
            </a:r>
            <a:endParaRPr lang="en-US" sz="2000" dirty="0" smtClean="0"/>
          </a:p>
          <a:p>
            <a:pPr marL="914400" lvl="1" indent="-457200">
              <a:buAutoNum type="arabicParenBoth"/>
            </a:pPr>
            <a:r>
              <a:rPr lang="en-US" dirty="0" smtClean="0"/>
              <a:t>Mapping used for mod. encryption destroys Gray code structure</a:t>
            </a:r>
          </a:p>
          <a:p>
            <a:pPr marL="342900" indent="-342900">
              <a:buFont typeface="Wingdings"/>
              <a:buChar char="è"/>
            </a:pPr>
            <a:endParaRPr lang="en-US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/>
              <a:buChar char="è"/>
            </a:pPr>
            <a:endParaRPr lang="en-US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/>
              <a:buChar char="è"/>
            </a:pP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Wingdings"/>
              <a:buChar char="è"/>
            </a:pPr>
            <a:endParaRPr lang="en-US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/>
              <a:buChar char="è"/>
            </a:pPr>
            <a:endParaRPr lang="en-US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/>
              <a:buChar char="è"/>
            </a:pPr>
            <a:endParaRPr lang="en-US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 must boost transmission power to maintain same BER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For the set of {BPSK, QPSK, 16-QAM, and 64-QAM}, only </a:t>
            </a:r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1.2 dB </a:t>
            </a:r>
            <a:r>
              <a:rPr lang="en-US" dirty="0" smtClean="0">
                <a:sym typeface="Wingdings" panose="05000000000000000000" pitchFamily="2" charset="2"/>
              </a:rPr>
              <a:t>increase in transmission power is needed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781800" y="2514600"/>
            <a:ext cx="1828800" cy="1719878"/>
            <a:chOff x="3657600" y="4253413"/>
            <a:chExt cx="1828800" cy="1719878"/>
          </a:xfrm>
        </p:grpSpPr>
        <p:sp>
          <p:nvSpPr>
            <p:cNvPr id="6" name="Oval 5"/>
            <p:cNvSpPr/>
            <p:nvPr/>
          </p:nvSpPr>
          <p:spPr>
            <a:xfrm>
              <a:off x="4998456" y="5643301"/>
              <a:ext cx="54864" cy="548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078830" y="5643301"/>
              <a:ext cx="54864" cy="5486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98456" y="4263365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01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9261" y="5665514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</a:t>
              </a:r>
              <a:endParaRPr lang="en-US" sz="14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084056" y="4546684"/>
              <a:ext cx="54864" cy="548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998456" y="4546684"/>
              <a:ext cx="54864" cy="548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06823" y="5662036"/>
              <a:ext cx="3575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11</a:t>
              </a:r>
              <a:endParaRPr lang="en-US" sz="14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69866" y="426227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00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657600" y="4253413"/>
              <a:ext cx="1828800" cy="1645920"/>
              <a:chOff x="3429000" y="3609761"/>
              <a:chExt cx="1828800" cy="164592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4797288" y="4408941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882888" y="4410193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303645" y="5027081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306958" y="3930464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3429000" y="3609761"/>
                <a:ext cx="1828800" cy="1645920"/>
                <a:chOff x="3429000" y="3609761"/>
                <a:chExt cx="1828800" cy="1645920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3429000" y="3609761"/>
                  <a:ext cx="1828800" cy="1645920"/>
                  <a:chOff x="612912" y="3459480"/>
                  <a:chExt cx="1828800" cy="1645920"/>
                </a:xfrm>
              </p:grpSpPr>
              <p:cxnSp>
                <p:nvCxnSpPr>
                  <p:cNvPr id="25" name="Straight Arrow Connector 24"/>
                  <p:cNvCxnSpPr/>
                  <p:nvPr/>
                </p:nvCxnSpPr>
                <p:spPr>
                  <a:xfrm>
                    <a:off x="612912" y="4304307"/>
                    <a:ext cx="1828800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/>
                  <p:cNvCxnSpPr/>
                  <p:nvPr/>
                </p:nvCxnSpPr>
                <p:spPr>
                  <a:xfrm flipV="1">
                    <a:off x="1540566" y="3459480"/>
                    <a:ext cx="0" cy="164592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TextBox 20"/>
                <p:cNvSpPr txBox="1"/>
                <p:nvPr/>
              </p:nvSpPr>
              <p:spPr>
                <a:xfrm>
                  <a:off x="4616790" y="4445776"/>
                  <a:ext cx="33534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+1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721635" y="4443526"/>
                  <a:ext cx="30168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-1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070391" y="4900431"/>
                  <a:ext cx="30168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-1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035172" y="3807601"/>
                  <a:ext cx="33534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+1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1" name="Freeform 30"/>
          <p:cNvSpPr/>
          <p:nvPr/>
        </p:nvSpPr>
        <p:spPr>
          <a:xfrm>
            <a:off x="6785152" y="2770497"/>
            <a:ext cx="166970" cy="1232398"/>
          </a:xfrm>
          <a:custGeom>
            <a:avLst/>
            <a:gdLst>
              <a:gd name="connsiteX0" fmla="*/ 304910 w 333939"/>
              <a:gd name="connsiteY0" fmla="*/ 0 h 1393371"/>
              <a:gd name="connsiteX1" fmla="*/ 110 w 333939"/>
              <a:gd name="connsiteY1" fmla="*/ 696685 h 1393371"/>
              <a:gd name="connsiteX2" fmla="*/ 333939 w 333939"/>
              <a:gd name="connsiteY2" fmla="*/ 1393371 h 139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939" h="1393371">
                <a:moveTo>
                  <a:pt x="304910" y="0"/>
                </a:moveTo>
                <a:cubicBezTo>
                  <a:pt x="150091" y="232228"/>
                  <a:pt x="-4728" y="464457"/>
                  <a:pt x="110" y="696685"/>
                </a:cubicBezTo>
                <a:cubicBezTo>
                  <a:pt x="4948" y="928913"/>
                  <a:pt x="285558" y="1306285"/>
                  <a:pt x="333939" y="1393371"/>
                </a:cubicBezTo>
              </a:path>
            </a:pathLst>
          </a:custGeom>
          <a:noFill/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>
            <a:grpSpLocks noChangeAspect="1"/>
          </p:cNvGrpSpPr>
          <p:nvPr/>
        </p:nvGrpSpPr>
        <p:grpSpPr>
          <a:xfrm>
            <a:off x="3363773" y="2738542"/>
            <a:ext cx="1608891" cy="1589227"/>
            <a:chOff x="3333344" y="2790216"/>
            <a:chExt cx="3240000" cy="2880360"/>
          </a:xfrm>
        </p:grpSpPr>
        <p:grpSp>
          <p:nvGrpSpPr>
            <p:cNvPr id="84" name="Group 83"/>
            <p:cNvGrpSpPr/>
            <p:nvPr/>
          </p:nvGrpSpPr>
          <p:grpSpPr>
            <a:xfrm>
              <a:off x="3333344" y="2790216"/>
              <a:ext cx="3200400" cy="2880360"/>
              <a:chOff x="-61600" y="2869393"/>
              <a:chExt cx="3200400" cy="2880360"/>
            </a:xfrm>
          </p:grpSpPr>
          <p:cxnSp>
            <p:nvCxnSpPr>
              <p:cNvPr id="113" name="Straight Arrow Connector 112"/>
              <p:cNvCxnSpPr/>
              <p:nvPr/>
            </p:nvCxnSpPr>
            <p:spPr>
              <a:xfrm>
                <a:off x="-61600" y="4304307"/>
                <a:ext cx="32004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flipV="1">
                <a:off x="1540566" y="2869393"/>
                <a:ext cx="0" cy="288036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Straight Connector 84"/>
            <p:cNvCxnSpPr/>
            <p:nvPr/>
          </p:nvCxnSpPr>
          <p:spPr>
            <a:xfrm>
              <a:off x="5376144" y="4179483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471269" y="4180735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882501" y="4695825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4885814" y="3810000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5348712" y="4741617"/>
              <a:ext cx="101831" cy="91648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4471269" y="4741617"/>
              <a:ext cx="101831" cy="9164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4443837" y="3749773"/>
              <a:ext cx="101831" cy="916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5348712" y="3749773"/>
              <a:ext cx="101831" cy="91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6172200" y="4167220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594361" y="4155649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878869" y="5486400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891910" y="3048000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3566929" y="3755135"/>
              <a:ext cx="101831" cy="916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144250" y="3755135"/>
              <a:ext cx="101831" cy="91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3566929" y="4741617"/>
              <a:ext cx="101831" cy="9164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6144250" y="4741617"/>
              <a:ext cx="101831" cy="91648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99222" y="4234190"/>
              <a:ext cx="846420" cy="460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0.44</a:t>
              </a:r>
              <a:endParaRPr lang="en-US" sz="105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726924" y="4220546"/>
              <a:ext cx="846420" cy="460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1.34</a:t>
              </a:r>
              <a:endParaRPr lang="en-US" sz="105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038908" y="4220546"/>
              <a:ext cx="962633" cy="474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-0.44</a:t>
              </a:r>
              <a:endParaRPr lang="en-US" sz="105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348192" y="5431535"/>
              <a:ext cx="101831" cy="91648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470749" y="5431535"/>
              <a:ext cx="101831" cy="9164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3566409" y="5431535"/>
              <a:ext cx="101831" cy="9164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6143729" y="5431535"/>
              <a:ext cx="101831" cy="91648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5344560" y="3048001"/>
              <a:ext cx="101831" cy="91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467117" y="3048001"/>
              <a:ext cx="101831" cy="916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3562777" y="3048001"/>
              <a:ext cx="101831" cy="916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140097" y="3048001"/>
              <a:ext cx="101831" cy="916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7" name="Up-Down Arrow 26"/>
          <p:cNvSpPr/>
          <p:nvPr/>
        </p:nvSpPr>
        <p:spPr>
          <a:xfrm>
            <a:off x="743002" y="3091478"/>
            <a:ext cx="182282" cy="914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Up-Down Arrow 135"/>
          <p:cNvSpPr/>
          <p:nvPr/>
        </p:nvSpPr>
        <p:spPr>
          <a:xfrm>
            <a:off x="3435420" y="3028998"/>
            <a:ext cx="148207" cy="68974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6821777" y="4271543"/>
            <a:ext cx="1788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Gray code violation</a:t>
            </a:r>
            <a:endParaRPr lang="en-US" sz="1600" dirty="0">
              <a:latin typeface="+mj-lt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381000" y="2682795"/>
            <a:ext cx="1828800" cy="1645920"/>
            <a:chOff x="3657600" y="4253413"/>
            <a:chExt cx="1828800" cy="1645920"/>
          </a:xfrm>
        </p:grpSpPr>
        <p:sp>
          <p:nvSpPr>
            <p:cNvPr id="139" name="Oval 138"/>
            <p:cNvSpPr/>
            <p:nvPr/>
          </p:nvSpPr>
          <p:spPr>
            <a:xfrm>
              <a:off x="4998456" y="5643301"/>
              <a:ext cx="54864" cy="5486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4082144" y="5643301"/>
              <a:ext cx="54864" cy="5486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4084056" y="4546684"/>
              <a:ext cx="54864" cy="548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4998456" y="4546684"/>
              <a:ext cx="54864" cy="548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3657600" y="4253413"/>
              <a:ext cx="1828800" cy="1645920"/>
              <a:chOff x="3429000" y="3609761"/>
              <a:chExt cx="1828800" cy="1645920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>
                <a:off x="4797288" y="4408941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3882888" y="4410193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4303645" y="5027081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4306958" y="3930464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" name="Group 151"/>
              <p:cNvGrpSpPr/>
              <p:nvPr/>
            </p:nvGrpSpPr>
            <p:grpSpPr>
              <a:xfrm>
                <a:off x="3429000" y="3609761"/>
                <a:ext cx="1828800" cy="1645920"/>
                <a:chOff x="3429000" y="3609761"/>
                <a:chExt cx="1828800" cy="1645920"/>
              </a:xfrm>
            </p:grpSpPr>
            <p:grpSp>
              <p:nvGrpSpPr>
                <p:cNvPr id="153" name="Group 152"/>
                <p:cNvGrpSpPr/>
                <p:nvPr/>
              </p:nvGrpSpPr>
              <p:grpSpPr>
                <a:xfrm>
                  <a:off x="3429000" y="3609761"/>
                  <a:ext cx="1828800" cy="1645920"/>
                  <a:chOff x="612912" y="3459480"/>
                  <a:chExt cx="1828800" cy="1645920"/>
                </a:xfrm>
              </p:grpSpPr>
              <p:cxnSp>
                <p:nvCxnSpPr>
                  <p:cNvPr id="158" name="Straight Arrow Connector 157"/>
                  <p:cNvCxnSpPr/>
                  <p:nvPr/>
                </p:nvCxnSpPr>
                <p:spPr>
                  <a:xfrm>
                    <a:off x="612912" y="4304307"/>
                    <a:ext cx="1828800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Arrow Connector 158"/>
                  <p:cNvCxnSpPr/>
                  <p:nvPr/>
                </p:nvCxnSpPr>
                <p:spPr>
                  <a:xfrm flipV="1">
                    <a:off x="1540566" y="3459480"/>
                    <a:ext cx="0" cy="164592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4" name="TextBox 153"/>
                <p:cNvSpPr txBox="1"/>
                <p:nvPr/>
              </p:nvSpPr>
              <p:spPr>
                <a:xfrm>
                  <a:off x="4616790" y="4445776"/>
                  <a:ext cx="33534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+1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3721635" y="4443526"/>
                  <a:ext cx="30168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-1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6" name="TextBox 155"/>
                <p:cNvSpPr txBox="1"/>
                <p:nvPr/>
              </p:nvSpPr>
              <p:spPr>
                <a:xfrm>
                  <a:off x="4070391" y="4900431"/>
                  <a:ext cx="30168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-1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4035172" y="3807601"/>
                  <a:ext cx="33534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+1</a:t>
                  </a:r>
                  <a:endParaRPr lang="en-US" sz="1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81" name="Right Arrow 80"/>
          <p:cNvSpPr/>
          <p:nvPr/>
        </p:nvSpPr>
        <p:spPr bwMode="auto">
          <a:xfrm>
            <a:off x="2403850" y="3440114"/>
            <a:ext cx="516155" cy="21748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81200" y="2733276"/>
            <a:ext cx="143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990033"/>
                </a:solidFill>
                <a:latin typeface="Calibri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sz="1800" dirty="0"/>
              <a:t>m</a:t>
            </a:r>
            <a:r>
              <a:rPr lang="en-US" sz="1800" dirty="0" smtClean="0"/>
              <a:t>od.</a:t>
            </a:r>
          </a:p>
          <a:p>
            <a:r>
              <a:rPr lang="en-US" sz="1800" dirty="0" smtClean="0"/>
              <a:t>unification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03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dirty="0" smtClean="0"/>
              <a:t>Synchronous Generation of Bogus </a:t>
            </a:r>
            <a:r>
              <a:rPr lang="en-US" dirty="0"/>
              <a:t>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ecure</a:t>
            </a:r>
            <a:r>
              <a:rPr lang="en-US" dirty="0" smtClean="0"/>
              <a:t> hash function (e.g., SHA-2) is used to generate bogus traffic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equires a </a:t>
            </a:r>
            <a:r>
              <a:rPr lang="en-US" dirty="0" smtClean="0">
                <a:solidFill>
                  <a:srgbClr val="0000FF"/>
                </a:solidFill>
              </a:rPr>
              <a:t>seed</a:t>
            </a:r>
            <a:r>
              <a:rPr lang="en-US" dirty="0" smtClean="0"/>
              <a:t> value; the </a:t>
            </a:r>
            <a:r>
              <a:rPr lang="en-US" dirty="0"/>
              <a:t>receiver should </a:t>
            </a:r>
            <a:r>
              <a:rPr lang="en-US" dirty="0" smtClean="0"/>
              <a:t>have it </a:t>
            </a:r>
            <a:r>
              <a:rPr lang="en-US" dirty="0"/>
              <a:t>before </a:t>
            </a:r>
            <a:r>
              <a:rPr lang="en-US" dirty="0" smtClean="0"/>
              <a:t>getting PHY</a:t>
            </a:r>
            <a:r>
              <a:rPr lang="en-US" dirty="0"/>
              <a:t> </a:t>
            </a:r>
            <a:r>
              <a:rPr lang="en-US" dirty="0" smtClean="0"/>
              <a:t>header</a:t>
            </a:r>
            <a:endParaRPr lang="en-US" dirty="0"/>
          </a:p>
          <a:p>
            <a:pPr lvl="1"/>
            <a:r>
              <a:rPr lang="en-US" dirty="0" smtClean="0"/>
              <a:t>1-bit change in seed changes the whole </a:t>
            </a:r>
            <a:r>
              <a:rPr lang="en-US" dirty="0" smtClean="0"/>
              <a:t>sequence (i.e., it is difficult to guess)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ne-way function (hashed value cannot be used to recover the initial value)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Idea</a:t>
            </a:r>
            <a:r>
              <a:rPr lang="en-US" dirty="0" smtClean="0"/>
              <a:t>: Embed a </a:t>
            </a:r>
            <a:r>
              <a:rPr lang="en-US" dirty="0" smtClean="0">
                <a:solidFill>
                  <a:srgbClr val="0000FF"/>
                </a:solidFill>
              </a:rPr>
              <a:t>part</a:t>
            </a:r>
            <a:r>
              <a:rPr lang="en-US" dirty="0" smtClean="0"/>
              <a:t> of the seed (frame ID) in the </a:t>
            </a:r>
            <a:r>
              <a:rPr lang="en-US" dirty="0" smtClean="0">
                <a:solidFill>
                  <a:srgbClr val="0000FF"/>
                </a:solidFill>
              </a:rPr>
              <a:t>preamble</a:t>
            </a:r>
            <a:r>
              <a:rPr lang="en-US" dirty="0" smtClean="0"/>
              <a:t>, which has a known structure</a:t>
            </a:r>
          </a:p>
          <a:p>
            <a:pPr lvl="1"/>
            <a:r>
              <a:rPr lang="en-US" dirty="0" smtClean="0"/>
              <a:t>session key will be the other part of the seed</a:t>
            </a:r>
          </a:p>
          <a:p>
            <a:endParaRPr lang="en-US" sz="1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048543" y="4535519"/>
            <a:ext cx="1670367" cy="289895"/>
            <a:chOff x="3054353" y="1600200"/>
            <a:chExt cx="1505097" cy="289895"/>
          </a:xfrm>
        </p:grpSpPr>
        <p:sp>
          <p:nvSpPr>
            <p:cNvPr id="5" name="Rectangle 4"/>
            <p:cNvSpPr/>
            <p:nvPr/>
          </p:nvSpPr>
          <p:spPr>
            <a:xfrm>
              <a:off x="3054353" y="1600200"/>
              <a:ext cx="1505097" cy="289895"/>
            </a:xfrm>
            <a:prstGeom prst="rect">
              <a:avLst/>
            </a:prstGeom>
            <a:pattFill prst="pct25">
              <a:fgClr>
                <a:srgbClr val="0000CC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omic Sans M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60114" y="1600200"/>
              <a:ext cx="225604" cy="28989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txBody>
            <a:bodyPr wrap="none" lIns="91440" tIns="9144" rtlCol="0">
              <a:noAutofit/>
            </a:bodyPr>
            <a:lstStyle/>
            <a:p>
              <a:pPr algn="ctr"/>
              <a:r>
                <a:rPr lang="en-US" dirty="0" smtClean="0"/>
                <a:t>P*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5718" y="1602491"/>
              <a:ext cx="271896" cy="283464"/>
            </a:xfrm>
            <a:prstGeom prst="rect">
              <a:avLst/>
            </a:prstGeom>
            <a:pattFill prst="pct25">
              <a:fgClr>
                <a:srgbClr val="0000CC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txBody>
            <a:bodyPr wrap="none" lIns="18288" tIns="45720" rIns="18288" rtlCol="0">
              <a:noAutofit/>
            </a:bodyPr>
            <a:lstStyle/>
            <a:p>
              <a:r>
                <a:rPr lang="en-US" sz="1400" dirty="0" err="1" smtClean="0"/>
                <a:t>hdr</a:t>
              </a:r>
              <a:endParaRPr lang="en-US" sz="1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35544" y="4495800"/>
            <a:ext cx="12497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Session key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244" y="5526119"/>
            <a:ext cx="7184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 | </a:t>
            </a:r>
            <a:r>
              <a:rPr lang="en-US" i="1" dirty="0" smtClean="0"/>
              <a:t>ID</a:t>
            </a:r>
            <a:endParaRPr lang="en-US" i="1" dirty="0"/>
          </a:p>
        </p:txBody>
      </p:sp>
      <p:cxnSp>
        <p:nvCxnSpPr>
          <p:cNvPr id="10" name="Straight Arrow Connector 9"/>
          <p:cNvCxnSpPr>
            <a:stCxn id="9" idx="3"/>
            <a:endCxn id="11" idx="1"/>
          </p:cNvCxnSpPr>
          <p:nvPr/>
        </p:nvCxnSpPr>
        <p:spPr>
          <a:xfrm>
            <a:off x="3118710" y="5710785"/>
            <a:ext cx="133894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57654" y="5345025"/>
            <a:ext cx="73152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SHA-2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4060" y="553482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01010101 …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89174" y="5709400"/>
            <a:ext cx="1524000" cy="138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77976" y="5313199"/>
            <a:ext cx="13567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Bogus traffic</a:t>
            </a:r>
            <a:endParaRPr lang="en-US" dirty="0">
              <a:latin typeface="+mn-lt"/>
            </a:endParaRPr>
          </a:p>
        </p:txBody>
      </p:sp>
      <p:cxnSp>
        <p:nvCxnSpPr>
          <p:cNvPr id="18" name="Straight Arrow Connector 17"/>
          <p:cNvCxnSpPr>
            <a:stCxn id="8" idx="2"/>
          </p:cNvCxnSpPr>
          <p:nvPr/>
        </p:nvCxnSpPr>
        <p:spPr>
          <a:xfrm>
            <a:off x="1960427" y="4865132"/>
            <a:ext cx="548683" cy="6609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</p:cNvCxnSpPr>
          <p:nvPr/>
        </p:nvCxnSpPr>
        <p:spPr>
          <a:xfrm flipH="1">
            <a:off x="2896143" y="4825414"/>
            <a:ext cx="283983" cy="70070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75710" y="500835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k</a:t>
            </a:r>
            <a:endParaRPr lang="en-US" i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87604" y="500835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ID</a:t>
            </a:r>
            <a:endParaRPr lang="en-US" i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910" y="5907119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seed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1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Embed ID in 802.11b Preamble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802.11b, the preamble </a:t>
            </a:r>
            <a:r>
              <a:rPr lang="en-US" dirty="0" smtClean="0"/>
              <a:t>is </a:t>
            </a:r>
            <a:r>
              <a:rPr lang="en-US" dirty="0"/>
              <a:t>a series of </a:t>
            </a:r>
            <a:r>
              <a:rPr lang="en-US" dirty="0" smtClean="0">
                <a:solidFill>
                  <a:srgbClr val="0000FF"/>
                </a:solidFill>
              </a:rPr>
              <a:t>Barker</a:t>
            </a:r>
            <a:r>
              <a:rPr lang="en-US" dirty="0" smtClean="0"/>
              <a:t> </a:t>
            </a:r>
            <a:r>
              <a:rPr lang="en-US" dirty="0"/>
              <a:t>sequences</a:t>
            </a:r>
          </a:p>
          <a:p>
            <a:pPr lvl="1"/>
            <a:r>
              <a:rPr lang="en-US" dirty="0"/>
              <a:t>A Barker sequence has a </a:t>
            </a:r>
            <a:r>
              <a:rPr lang="en-US" dirty="0">
                <a:solidFill>
                  <a:srgbClr val="0000FF"/>
                </a:solidFill>
              </a:rPr>
              <a:t>low cross correlation </a:t>
            </a:r>
            <a:r>
              <a:rPr lang="en-US" dirty="0"/>
              <a:t>with its shifted </a:t>
            </a:r>
            <a:r>
              <a:rPr lang="en-US" dirty="0" smtClean="0"/>
              <a:t>versions</a:t>
            </a:r>
            <a:endParaRPr lang="en-US" dirty="0"/>
          </a:p>
          <a:p>
            <a:r>
              <a:rPr lang="en-US" dirty="0"/>
              <a:t>Embed </a:t>
            </a:r>
            <a:r>
              <a:rPr lang="en-US" dirty="0" smtClean="0"/>
              <a:t>ID as </a:t>
            </a:r>
            <a:r>
              <a:rPr lang="en-US" dirty="0"/>
              <a:t>a concatenation of cyclically shifted </a:t>
            </a:r>
            <a:r>
              <a:rPr lang="en-US" dirty="0" smtClean="0"/>
              <a:t>versions: </a:t>
            </a:r>
            <a:r>
              <a:rPr lang="en-US" dirty="0"/>
              <a:t>P*=P+ID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mbedded </a:t>
            </a:r>
            <a:r>
              <a:rPr lang="en-US" dirty="0"/>
              <a:t>message does not impact </a:t>
            </a:r>
            <a:r>
              <a:rPr lang="en-US" dirty="0" smtClean="0"/>
              <a:t>normal </a:t>
            </a:r>
            <a:r>
              <a:rPr lang="en-US" dirty="0"/>
              <a:t>functions of the </a:t>
            </a:r>
            <a:r>
              <a:rPr lang="en-US" dirty="0" smtClean="0"/>
              <a:t>preamble</a:t>
            </a:r>
          </a:p>
          <a:p>
            <a:pPr lvl="2"/>
            <a:r>
              <a:rPr lang="en-US" dirty="0" smtClean="0"/>
              <a:t>(1) Frame detection</a:t>
            </a:r>
          </a:p>
          <a:p>
            <a:pPr lvl="2"/>
            <a:r>
              <a:rPr lang="en-US" dirty="0" smtClean="0"/>
              <a:t>(2) Frequency offset estimation</a:t>
            </a:r>
          </a:p>
          <a:p>
            <a:pPr lvl="2"/>
            <a:r>
              <a:rPr lang="en-US" dirty="0" smtClean="0"/>
              <a:t>(3) Channel estimation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xample (1 bit in preamble)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84817"/>
              </p:ext>
            </p:extLst>
          </p:nvPr>
        </p:nvGraphicFramePr>
        <p:xfrm>
          <a:off x="1034142" y="4148475"/>
          <a:ext cx="4571996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853496"/>
              </p:ext>
            </p:extLst>
          </p:nvPr>
        </p:nvGraphicFramePr>
        <p:xfrm>
          <a:off x="1034142" y="4886960"/>
          <a:ext cx="4571996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4114800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" y="4873149"/>
                <a:ext cx="845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=2</m:t>
                    </m:r>
                  </m:oMath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873149"/>
                <a:ext cx="84510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522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lus 8"/>
          <p:cNvSpPr/>
          <p:nvPr/>
        </p:nvSpPr>
        <p:spPr>
          <a:xfrm>
            <a:off x="3091542" y="4547437"/>
            <a:ext cx="304800" cy="296684"/>
          </a:xfrm>
          <a:prstGeom prst="mathPlu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838200" y="5486400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8933"/>
              </p:ext>
            </p:extLst>
          </p:nvPr>
        </p:nvGraphicFramePr>
        <p:xfrm>
          <a:off x="1034142" y="5648960"/>
          <a:ext cx="4571996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  <a:gridCol w="4156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310174"/>
              </p:ext>
            </p:extLst>
          </p:nvPr>
        </p:nvGraphicFramePr>
        <p:xfrm>
          <a:off x="6248400" y="5091201"/>
          <a:ext cx="1981200" cy="6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Equation" r:id="rId5" imgW="1206360" imgH="431640" progId="Equation.3">
                  <p:embed/>
                </p:oleObj>
              </mc:Choice>
              <mc:Fallback>
                <p:oleObj name="Equation" r:id="rId5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091201"/>
                        <a:ext cx="1981200" cy="68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4800" y="5638800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P*: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249544"/>
              </p:ext>
            </p:extLst>
          </p:nvPr>
        </p:nvGraphicFramePr>
        <p:xfrm>
          <a:off x="6400800" y="3886200"/>
          <a:ext cx="1905000" cy="74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Equation" r:id="rId7" imgW="1079280" imgH="431640" progId="Equation.3">
                  <p:embed/>
                </p:oleObj>
              </mc:Choice>
              <mc:Fallback>
                <p:oleObj name="Equation" r:id="rId7" imgW="107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886200"/>
                        <a:ext cx="1905000" cy="74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1262742" y="4547437"/>
            <a:ext cx="762000" cy="2966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394384"/>
              </p:ext>
            </p:extLst>
          </p:nvPr>
        </p:nvGraphicFramePr>
        <p:xfrm>
          <a:off x="6248400" y="5805804"/>
          <a:ext cx="2057400" cy="66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Equation" r:id="rId9" imgW="1307880" imgH="431640" progId="Equation.3">
                  <p:embed/>
                </p:oleObj>
              </mc:Choice>
              <mc:Fallback>
                <p:oleObj name="Equation" r:id="rId9" imgW="1307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805804"/>
                        <a:ext cx="2057400" cy="660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19800" y="3505200"/>
            <a:ext cx="28302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Cross-correlation w/o FCJ:</a:t>
            </a:r>
          </a:p>
          <a:p>
            <a:endParaRPr lang="en-US" dirty="0">
              <a:latin typeface="+mn-lt"/>
            </a:endParaRPr>
          </a:p>
          <a:p>
            <a:endParaRPr lang="en-US" b="1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Cross-correlation with FCP:</a:t>
            </a:r>
          </a:p>
        </p:txBody>
      </p:sp>
      <p:pic>
        <p:nvPicPr>
          <p:cNvPr id="5291" name="Picture 171" descr="http://www.iconsdb.com/icons/download/royal-azure-blue/check-mark-3-5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029200"/>
            <a:ext cx="633984" cy="63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1" descr="http://www.iconsdb.com/icons/download/royal-azure-blue/check-mark-3-5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704114"/>
            <a:ext cx="633984" cy="63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7" y="1157520"/>
            <a:ext cx="9026013" cy="5395680"/>
          </a:xfrm>
        </p:spPr>
        <p:txBody>
          <a:bodyPr>
            <a:normAutofit/>
          </a:bodyPr>
          <a:lstStyle/>
          <a:p>
            <a:r>
              <a:rPr lang="en-US" altLang="zh-CN" dirty="0">
                <a:ea typeface="SimSun" pitchFamily="2" charset="-122"/>
              </a:rPr>
              <a:t>Even </a:t>
            </a:r>
            <a:r>
              <a:rPr lang="en-US" altLang="zh-CN" dirty="0" smtClean="0">
                <a:ea typeface="SimSun" pitchFamily="2" charset="-122"/>
              </a:rPr>
              <a:t>when encrypted, </a:t>
            </a:r>
            <a:r>
              <a:rPr lang="en-US" altLang="zh-CN" dirty="0">
                <a:ea typeface="SimSun" pitchFamily="2" charset="-122"/>
              </a:rPr>
              <a:t>wireless transmissions reveal </a:t>
            </a:r>
            <a:r>
              <a:rPr lang="en-US" altLang="zh-CN" dirty="0" smtClean="0">
                <a:ea typeface="SimSun" pitchFamily="2" charset="-122"/>
              </a:rPr>
              <a:t>information</a:t>
            </a:r>
            <a:endParaRPr lang="en-US" dirty="0" smtClean="0"/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pPr marL="914400" lvl="1" indent="-457200">
              <a:buAutoNum type="arabicParenBoth"/>
            </a:pPr>
            <a:r>
              <a:rPr lang="en-US" dirty="0" smtClean="0">
                <a:solidFill>
                  <a:srgbClr val="0000FF"/>
                </a:solidFill>
              </a:rPr>
              <a:t>Side-channel information </a:t>
            </a:r>
            <a:r>
              <a:rPr lang="en-US" dirty="0" smtClean="0"/>
              <a:t>(e.g., packet duration, inter-packet times, modulation scheme, traffic volume, etc.), or</a:t>
            </a:r>
          </a:p>
          <a:p>
            <a:pPr marL="914400" lvl="1" indent="-457200">
              <a:buAutoNum type="arabicParenBoth"/>
            </a:pPr>
            <a:r>
              <a:rPr lang="en-US" dirty="0" smtClean="0">
                <a:solidFill>
                  <a:srgbClr val="0000FF"/>
                </a:solidFill>
              </a:rPr>
              <a:t>Unencrypted low-layer fields</a:t>
            </a:r>
            <a:r>
              <a:rPr lang="en-US" dirty="0" smtClean="0"/>
              <a:t> (e.g., ‘type’ field in the 802.11 MAC header, ‘rate’ field </a:t>
            </a:r>
            <a:r>
              <a:rPr lang="en-US" dirty="0"/>
              <a:t>in 802.11 </a:t>
            </a:r>
            <a:r>
              <a:rPr lang="en-US" dirty="0" smtClean="0"/>
              <a:t>PHY header, …)</a:t>
            </a:r>
          </a:p>
          <a:p>
            <a:pPr marL="914400" lvl="1" indent="-457200">
              <a:buFont typeface="Arial" charset="0"/>
              <a:buAutoNum type="arabicParenBoth"/>
            </a:pPr>
            <a:r>
              <a:rPr lang="en-US" altLang="zh-CN" dirty="0" smtClean="0">
                <a:solidFill>
                  <a:srgbClr val="0000FF"/>
                </a:solidFill>
                <a:ea typeface="SimSun" pitchFamily="2" charset="-122"/>
              </a:rPr>
              <a:t>Encrypted but semi-static fields 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dirty="0" smtClean="0">
                <a:ea typeface="SimSun" pitchFamily="2" charset="-122"/>
                <a:sym typeface="Wingdings"/>
              </a:rPr>
              <a:t>encryption results </a:t>
            </a:r>
            <a:r>
              <a:rPr lang="en-US" altLang="zh-CN" dirty="0">
                <a:ea typeface="SimSun" pitchFamily="2" charset="-122"/>
                <a:sym typeface="Wingdings"/>
              </a:rPr>
              <a:t>in </a:t>
            </a:r>
            <a:r>
              <a:rPr lang="en-US" altLang="zh-CN" dirty="0" smtClean="0">
                <a:ea typeface="SimSun" pitchFamily="2" charset="-122"/>
                <a:sym typeface="Wingdings"/>
              </a:rPr>
              <a:t>a few possible outputs; can be pinned down via a dictionary attack)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ea typeface="SimSun" pitchFamily="2" charset="-122"/>
                <a:sym typeface="Wingdings"/>
              </a:rPr>
              <a:t>Leaked info can be used in </a:t>
            </a:r>
            <a:r>
              <a:rPr lang="en-US" dirty="0" smtClean="0">
                <a:solidFill>
                  <a:srgbClr val="0000FF"/>
                </a:solidFill>
                <a:ea typeface="SimSun" pitchFamily="2" charset="-122"/>
                <a:sym typeface="Wingdings"/>
              </a:rPr>
              <a:t>passive </a:t>
            </a:r>
            <a:r>
              <a:rPr lang="en-US" dirty="0" smtClean="0">
                <a:ea typeface="SimSun" pitchFamily="2" charset="-122"/>
                <a:sym typeface="Wingdings"/>
              </a:rPr>
              <a:t>and </a:t>
            </a:r>
            <a:r>
              <a:rPr lang="en-US" dirty="0" smtClean="0">
                <a:solidFill>
                  <a:srgbClr val="0000FF"/>
                </a:solidFill>
                <a:ea typeface="SimSun" pitchFamily="2" charset="-122"/>
                <a:sym typeface="Wingdings"/>
              </a:rPr>
              <a:t>active</a:t>
            </a:r>
            <a:r>
              <a:rPr lang="en-US" dirty="0" smtClean="0">
                <a:ea typeface="SimSun" pitchFamily="2" charset="-122"/>
                <a:sym typeface="Wingdings"/>
              </a:rPr>
              <a:t> attacks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10" name="Picture 2" descr="http://image.shutterstock.com/display_pic_with_logo/237766/237766,1318579319,2/stock-vector-cartoon-man-typing-on-keyboard-looking-at-laptop-screen-86606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8" y="1828761"/>
            <a:ext cx="131323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es.engeniustech.com/images/stories/jreviews/262_ECB3220_1249505052_featu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3368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743161"/>
            <a:ext cx="520229" cy="7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 bwMode="auto">
          <a:xfrm>
            <a:off x="2237799" y="1941741"/>
            <a:ext cx="523231" cy="0"/>
          </a:xfrm>
          <a:prstGeom prst="line">
            <a:avLst/>
          </a:prstGeom>
          <a:ln w="158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3200400" y="1941741"/>
            <a:ext cx="457200" cy="0"/>
          </a:xfrm>
          <a:prstGeom prst="line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flipH="1">
            <a:off x="3662250" y="1842378"/>
            <a:ext cx="0" cy="246888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H="1">
            <a:off x="2251465" y="1842378"/>
            <a:ext cx="0" cy="246888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07932" y="1687874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</a:rPr>
              <a:t>IPT</a:t>
            </a:r>
            <a:endParaRPr lang="en-US" dirty="0">
              <a:latin typeface="+mj-lt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426215" y="1925122"/>
            <a:ext cx="362554" cy="0"/>
          </a:xfrm>
          <a:prstGeom prst="line">
            <a:avLst/>
          </a:prstGeom>
          <a:ln w="158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H="1">
            <a:off x="5791200" y="1825759"/>
            <a:ext cx="0" cy="246888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flipH="1">
            <a:off x="4434455" y="1825759"/>
            <a:ext cx="0" cy="246888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18818" y="1709889"/>
            <a:ext cx="533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ize</a:t>
            </a:r>
            <a:endParaRPr lang="en-US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19600" y="2194302"/>
            <a:ext cx="1394497" cy="353787"/>
            <a:chOff x="6377903" y="5818413"/>
            <a:chExt cx="1394497" cy="353787"/>
          </a:xfrm>
        </p:grpSpPr>
        <p:grpSp>
          <p:nvGrpSpPr>
            <p:cNvPr id="48" name="Group 47"/>
            <p:cNvGrpSpPr/>
            <p:nvPr/>
          </p:nvGrpSpPr>
          <p:grpSpPr>
            <a:xfrm>
              <a:off x="6377903" y="5821426"/>
              <a:ext cx="1394497" cy="350774"/>
              <a:chOff x="5867401" y="1196005"/>
              <a:chExt cx="1394497" cy="289895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867401" y="1196005"/>
                <a:ext cx="1394497" cy="289895"/>
              </a:xfrm>
              <a:prstGeom prst="rect">
                <a:avLst/>
              </a:prstGeom>
              <a:pattFill prst="lgConfetti">
                <a:fgClr>
                  <a:srgbClr val="0000FF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solidFill>
                    <a:prstClr val="black"/>
                  </a:solidFill>
                  <a:latin typeface="Comic Sans MS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5885011" y="1207899"/>
                <a:ext cx="85725" cy="269124"/>
                <a:chOff x="6785124" y="1348404"/>
                <a:chExt cx="85725" cy="289911"/>
              </a:xfrm>
              <a:solidFill>
                <a:schemeClr val="bg2"/>
              </a:solidFill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785124" y="1348404"/>
                  <a:ext cx="85725" cy="289895"/>
                </a:xfrm>
                <a:prstGeom prst="rect">
                  <a:avLst/>
                </a:prstGeom>
                <a:grpFill/>
                <a:ln w="6350" cmpd="thickThin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" b="1" dirty="0" smtClean="0">
                      <a:solidFill>
                        <a:prstClr val="black"/>
                      </a:solidFill>
                      <a:latin typeface="Comic Sans MS"/>
                    </a:rPr>
                    <a:t>P R L</a:t>
                  </a:r>
                  <a:endParaRPr lang="en-US" sz="200" b="1" dirty="0">
                    <a:solidFill>
                      <a:prstClr val="black"/>
                    </a:solidFill>
                    <a:latin typeface="Comic Sans MS"/>
                  </a:endParaRPr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6813701" y="1348404"/>
                  <a:ext cx="0" cy="289895"/>
                </a:xfrm>
                <a:prstGeom prst="lin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843221" y="1348420"/>
                  <a:ext cx="0" cy="289895"/>
                </a:xfrm>
                <a:prstGeom prst="lin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" name="TextBox 49"/>
            <p:cNvSpPr txBox="1"/>
            <p:nvPr/>
          </p:nvSpPr>
          <p:spPr>
            <a:xfrm>
              <a:off x="6629400" y="5818413"/>
              <a:ext cx="93071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5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payload</a:t>
              </a:r>
              <a:endParaRPr lang="en-US" sz="1500" b="1" dirty="0">
                <a:solidFill>
                  <a:prstClr val="black"/>
                </a:solidFill>
                <a:latin typeface="Calibri"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 bwMode="auto">
          <a:xfrm>
            <a:off x="5422058" y="1925122"/>
            <a:ext cx="362554" cy="0"/>
          </a:xfrm>
          <a:prstGeom prst="line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259741" y="2194302"/>
            <a:ext cx="1047706" cy="350774"/>
            <a:chOff x="2259741" y="4556502"/>
            <a:chExt cx="1047706" cy="350774"/>
          </a:xfrm>
        </p:grpSpPr>
        <p:sp>
          <p:nvSpPr>
            <p:cNvPr id="59" name="Rectangle 58"/>
            <p:cNvSpPr/>
            <p:nvPr/>
          </p:nvSpPr>
          <p:spPr>
            <a:xfrm>
              <a:off x="2259741" y="4556502"/>
              <a:ext cx="1047706" cy="350774"/>
            </a:xfrm>
            <a:prstGeom prst="rect">
              <a:avLst/>
            </a:prstGeom>
            <a:pattFill prst="lgConfetti">
              <a:fgClr>
                <a:srgbClr val="0000F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prstClr val="black"/>
                </a:solidFill>
                <a:latin typeface="Comic Sans MS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269773" y="4570894"/>
              <a:ext cx="70847" cy="325641"/>
              <a:chOff x="6785124" y="1348404"/>
              <a:chExt cx="85725" cy="289911"/>
            </a:xfrm>
            <a:solidFill>
              <a:schemeClr val="bg2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6785124" y="1348404"/>
                <a:ext cx="85725" cy="289895"/>
              </a:xfrm>
              <a:prstGeom prst="rect">
                <a:avLst/>
              </a:prstGeom>
              <a:grpFill/>
              <a:ln w="63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9144" rIns="0" rtlCol="0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" b="1" dirty="0" smtClean="0">
                    <a:solidFill>
                      <a:prstClr val="black"/>
                    </a:solidFill>
                    <a:latin typeface="Comic Sans MS"/>
                  </a:rPr>
                  <a:t>P R L</a:t>
                </a:r>
                <a:endParaRPr lang="en-US" sz="200" b="1" dirty="0">
                  <a:solidFill>
                    <a:prstClr val="black"/>
                  </a:solidFill>
                  <a:latin typeface="Comic Sans MS"/>
                </a:endParaRP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6813701" y="1348404"/>
                <a:ext cx="0" cy="28989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843221" y="1348420"/>
                <a:ext cx="0" cy="28989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/>
          <p:cNvGrpSpPr/>
          <p:nvPr/>
        </p:nvGrpSpPr>
        <p:grpSpPr>
          <a:xfrm>
            <a:off x="5153647" y="2199600"/>
            <a:ext cx="713753" cy="1531405"/>
            <a:chOff x="4582509" y="4691333"/>
            <a:chExt cx="713753" cy="1531405"/>
          </a:xfrm>
        </p:grpSpPr>
        <p:grpSp>
          <p:nvGrpSpPr>
            <p:cNvPr id="29" name="Group 28"/>
            <p:cNvGrpSpPr>
              <a:grpSpLocks noChangeAspect="1"/>
            </p:cNvGrpSpPr>
            <p:nvPr/>
          </p:nvGrpSpPr>
          <p:grpSpPr>
            <a:xfrm rot="479753">
              <a:off x="4582509" y="4691333"/>
              <a:ext cx="713753" cy="777240"/>
              <a:chOff x="4321236" y="1583055"/>
              <a:chExt cx="1112090" cy="1098056"/>
            </a:xfrm>
          </p:grpSpPr>
          <p:pic>
            <p:nvPicPr>
              <p:cNvPr id="33" name="Picture 2" descr="http://www.psdgraphics.com/file/magnifying-glass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30" t="53666" r="11887"/>
              <a:stretch/>
            </p:blipFill>
            <p:spPr bwMode="auto">
              <a:xfrm rot="21222393">
                <a:off x="4810602" y="2063643"/>
                <a:ext cx="622724" cy="617468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34" name="Oval 33"/>
              <p:cNvSpPr/>
              <p:nvPr/>
            </p:nvSpPr>
            <p:spPr>
              <a:xfrm>
                <a:off x="4321236" y="1583055"/>
                <a:ext cx="548990" cy="560484"/>
              </a:xfrm>
              <a:prstGeom prst="ellipse">
                <a:avLst/>
              </a:prstGeom>
              <a:solidFill>
                <a:schemeClr val="accent1">
                  <a:alpha val="16000"/>
                </a:schemeClr>
              </a:solidFill>
              <a:ln>
                <a:solidFill>
                  <a:schemeClr val="tx1"/>
                </a:solidFill>
              </a:ln>
              <a:effectLst>
                <a:innerShdw blurRad="4064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30" name="Picture 2" descr="http://www.radio-electronics.com/info/rf-technology-design/pm-phase-modulation/modulation-constellation-64qam.gif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/>
            <a:stretch/>
          </p:blipFill>
          <p:spPr bwMode="auto">
            <a:xfrm>
              <a:off x="4586712" y="5582658"/>
              <a:ext cx="622536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Straight Connector 30"/>
            <p:cNvCxnSpPr/>
            <p:nvPr/>
          </p:nvCxnSpPr>
          <p:spPr>
            <a:xfrm>
              <a:off x="4773067" y="5028490"/>
              <a:ext cx="13838" cy="512021"/>
            </a:xfrm>
            <a:prstGeom prst="line">
              <a:avLst/>
            </a:prstGeom>
            <a:ln w="12700" cmpd="thickThin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5334000" y="2852889"/>
            <a:ext cx="1262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Mod. scheme</a:t>
            </a:r>
            <a:endParaRPr lang="en-US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12458" y="2212954"/>
            <a:ext cx="919084" cy="1520846"/>
            <a:chOff x="4112458" y="4160665"/>
            <a:chExt cx="919084" cy="1520846"/>
          </a:xfrm>
        </p:grpSpPr>
        <p:grpSp>
          <p:nvGrpSpPr>
            <p:cNvPr id="38" name="Group 37"/>
            <p:cNvGrpSpPr/>
            <p:nvPr/>
          </p:nvGrpSpPr>
          <p:grpSpPr>
            <a:xfrm>
              <a:off x="4112458" y="5265926"/>
              <a:ext cx="793705" cy="415585"/>
              <a:chOff x="2663688" y="2303835"/>
              <a:chExt cx="1192468" cy="1277565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2663688" y="2303835"/>
                <a:ext cx="1192468" cy="1277565"/>
                <a:chOff x="5084991" y="1369501"/>
                <a:chExt cx="85725" cy="269124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5084991" y="1369501"/>
                  <a:ext cx="85725" cy="269109"/>
                </a:xfrm>
                <a:prstGeom prst="rect">
                  <a:avLst/>
                </a:prstGeom>
                <a:solidFill>
                  <a:schemeClr val="bg2"/>
                </a:solidFill>
                <a:ln w="6350" cmpd="thickThin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b="1" dirty="0" smtClean="0">
                      <a:solidFill>
                        <a:prstClr val="black"/>
                      </a:solidFill>
                      <a:latin typeface="Calibri"/>
                    </a:rPr>
                    <a:t>…</a:t>
                  </a:r>
                  <a:r>
                    <a:rPr lang="en-US" sz="1600" b="1" dirty="0" smtClean="0">
                      <a:solidFill>
                        <a:srgbClr val="FF0000"/>
                      </a:solidFill>
                      <a:latin typeface="Calibri"/>
                    </a:rPr>
                    <a:t> Rate </a:t>
                  </a:r>
                  <a:r>
                    <a:rPr lang="en-US" sz="1600" b="1" dirty="0" smtClean="0">
                      <a:solidFill>
                        <a:prstClr val="black"/>
                      </a:solidFill>
                      <a:latin typeface="Calibri"/>
                    </a:rPr>
                    <a:t>…</a:t>
                  </a:r>
                  <a:endParaRPr lang="en-US" sz="16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150964" y="1369516"/>
                  <a:ext cx="0" cy="269109"/>
                </a:xfrm>
                <a:prstGeom prst="line">
                  <a:avLst/>
                </a:prstGeom>
                <a:solidFill>
                  <a:schemeClr val="bg2"/>
                </a:soli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Straight Connector 43"/>
              <p:cNvCxnSpPr/>
              <p:nvPr/>
            </p:nvCxnSpPr>
            <p:spPr>
              <a:xfrm>
                <a:off x="2915056" y="2303906"/>
                <a:ext cx="0" cy="1277494"/>
              </a:xfrm>
              <a:prstGeom prst="line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/>
            <p:nvPr/>
          </p:nvCxnSpPr>
          <p:spPr>
            <a:xfrm flipH="1">
              <a:off x="4112459" y="4509917"/>
              <a:ext cx="344556" cy="764464"/>
            </a:xfrm>
            <a:prstGeom prst="line">
              <a:avLst/>
            </a:prstGeom>
            <a:ln w="1270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>
              <a:grpSpLocks noChangeAspect="1"/>
            </p:cNvGrpSpPr>
            <p:nvPr/>
          </p:nvGrpSpPr>
          <p:grpSpPr>
            <a:xfrm rot="479753">
              <a:off x="4317789" y="4160665"/>
              <a:ext cx="713753" cy="777240"/>
              <a:chOff x="4321236" y="1583055"/>
              <a:chExt cx="1112090" cy="1098056"/>
            </a:xfrm>
          </p:grpSpPr>
          <p:pic>
            <p:nvPicPr>
              <p:cNvPr id="41" name="Picture 2" descr="http://www.psdgraphics.com/file/magnifying-glass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30" t="53666" r="11887"/>
              <a:stretch/>
            </p:blipFill>
            <p:spPr bwMode="auto">
              <a:xfrm rot="21222393">
                <a:off x="4810602" y="2063643"/>
                <a:ext cx="622724" cy="617468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42" name="Oval 41"/>
              <p:cNvSpPr/>
              <p:nvPr/>
            </p:nvSpPr>
            <p:spPr>
              <a:xfrm>
                <a:off x="4321236" y="1583055"/>
                <a:ext cx="548990" cy="560484"/>
              </a:xfrm>
              <a:prstGeom prst="ellipse">
                <a:avLst/>
              </a:prstGeom>
              <a:solidFill>
                <a:schemeClr val="accent1">
                  <a:alpha val="16000"/>
                </a:schemeClr>
              </a:solidFill>
              <a:ln>
                <a:solidFill>
                  <a:schemeClr val="tx1"/>
                </a:solidFill>
              </a:ln>
              <a:effectLst>
                <a:innerShdw blurRad="4064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4503202" y="4527109"/>
              <a:ext cx="402961" cy="747249"/>
            </a:xfrm>
            <a:prstGeom prst="line">
              <a:avLst/>
            </a:prstGeom>
            <a:ln w="1270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666671" y="2194302"/>
            <a:ext cx="650543" cy="350774"/>
            <a:chOff x="3666671" y="4556502"/>
            <a:chExt cx="650543" cy="350774"/>
          </a:xfrm>
        </p:grpSpPr>
        <p:sp>
          <p:nvSpPr>
            <p:cNvPr id="65" name="Rectangle 64"/>
            <p:cNvSpPr/>
            <p:nvPr/>
          </p:nvSpPr>
          <p:spPr>
            <a:xfrm>
              <a:off x="3666671" y="4556502"/>
              <a:ext cx="650543" cy="350774"/>
            </a:xfrm>
            <a:prstGeom prst="rect">
              <a:avLst/>
            </a:prstGeom>
            <a:pattFill prst="lgConfetti">
              <a:fgClr>
                <a:srgbClr val="0000F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prstClr val="black"/>
                </a:solidFill>
                <a:latin typeface="Comic Sans MS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3675600" y="4572000"/>
              <a:ext cx="70847" cy="325641"/>
              <a:chOff x="6785124" y="1348404"/>
              <a:chExt cx="85725" cy="289911"/>
            </a:xfrm>
            <a:solidFill>
              <a:schemeClr val="bg2"/>
            </a:solidFill>
          </p:grpSpPr>
          <p:sp>
            <p:nvSpPr>
              <p:cNvPr id="81" name="Rectangle 80"/>
              <p:cNvSpPr/>
              <p:nvPr/>
            </p:nvSpPr>
            <p:spPr>
              <a:xfrm>
                <a:off x="6785124" y="1348404"/>
                <a:ext cx="85725" cy="289895"/>
              </a:xfrm>
              <a:prstGeom prst="rect">
                <a:avLst/>
              </a:prstGeom>
              <a:grpFill/>
              <a:ln w="63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9144" rIns="0" rtlCol="0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" b="1" dirty="0" smtClean="0">
                    <a:solidFill>
                      <a:prstClr val="black"/>
                    </a:solidFill>
                    <a:latin typeface="Comic Sans MS"/>
                  </a:rPr>
                  <a:t>P R L</a:t>
                </a:r>
                <a:endParaRPr lang="en-US" sz="200" b="1" dirty="0">
                  <a:solidFill>
                    <a:prstClr val="black"/>
                  </a:solidFill>
                  <a:latin typeface="Comic Sans MS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6813701" y="1348404"/>
                <a:ext cx="0" cy="28989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843221" y="1348420"/>
                <a:ext cx="0" cy="28989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6134140" y="2194302"/>
            <a:ext cx="952460" cy="350774"/>
            <a:chOff x="6134140" y="4556502"/>
            <a:chExt cx="952460" cy="350774"/>
          </a:xfrm>
        </p:grpSpPr>
        <p:sp>
          <p:nvSpPr>
            <p:cNvPr id="71" name="Rectangle 70"/>
            <p:cNvSpPr/>
            <p:nvPr/>
          </p:nvSpPr>
          <p:spPr>
            <a:xfrm>
              <a:off x="6134140" y="4556502"/>
              <a:ext cx="952460" cy="350774"/>
            </a:xfrm>
            <a:prstGeom prst="rect">
              <a:avLst/>
            </a:prstGeom>
            <a:pattFill prst="lgConfetti">
              <a:fgClr>
                <a:srgbClr val="0000F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prstClr val="black"/>
                </a:solidFill>
                <a:latin typeface="Comic Sans MS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39849" y="4569068"/>
              <a:ext cx="70847" cy="325641"/>
              <a:chOff x="6785124" y="1348404"/>
              <a:chExt cx="85725" cy="289911"/>
            </a:xfrm>
            <a:solidFill>
              <a:schemeClr val="bg2"/>
            </a:solidFill>
          </p:grpSpPr>
          <p:sp>
            <p:nvSpPr>
              <p:cNvPr id="85" name="Rectangle 84"/>
              <p:cNvSpPr/>
              <p:nvPr/>
            </p:nvSpPr>
            <p:spPr>
              <a:xfrm>
                <a:off x="6785124" y="1348404"/>
                <a:ext cx="85725" cy="289895"/>
              </a:xfrm>
              <a:prstGeom prst="rect">
                <a:avLst/>
              </a:prstGeom>
              <a:grpFill/>
              <a:ln w="63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9144" rIns="0" rtlCol="0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" b="1" dirty="0" smtClean="0">
                    <a:solidFill>
                      <a:prstClr val="black"/>
                    </a:solidFill>
                    <a:latin typeface="Comic Sans MS"/>
                  </a:rPr>
                  <a:t>P R L</a:t>
                </a:r>
                <a:endParaRPr lang="en-US" sz="200" b="1" dirty="0">
                  <a:solidFill>
                    <a:prstClr val="black"/>
                  </a:solidFill>
                  <a:latin typeface="Comic Sans MS"/>
                </a:endParaRP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6813701" y="1348404"/>
                <a:ext cx="0" cy="28989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843221" y="1348420"/>
                <a:ext cx="0" cy="28989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398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dirty="0" smtClean="0"/>
              <a:t>Performance Evaluation (Simulations)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5486400"/>
          </a:xfrm>
        </p:spPr>
        <p:txBody>
          <a:bodyPr>
            <a:normAutofit lnSpcReduction="10000"/>
          </a:bodyPr>
          <a:lstStyle/>
          <a:p>
            <a:endParaRPr lang="en-US" sz="1800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802.11 system with four Barker sequences (4-bit preamble)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Frame detection and ID extraction:</a:t>
            </a:r>
            <a:endParaRPr lang="en-US" dirty="0">
              <a:solidFill>
                <a:srgbClr val="0000FF"/>
              </a:solidFill>
            </a:endParaRPr>
          </a:p>
          <a:p>
            <a:pPr marL="457200" lvl="2"/>
            <a:r>
              <a:rPr lang="en-US" dirty="0" smtClean="0"/>
              <a:t>Bob runs a sliding-window cross-correlation</a:t>
            </a:r>
          </a:p>
          <a:p>
            <a:pPr marL="457200" lvl="2"/>
            <a:r>
              <a:rPr lang="en-US" dirty="0" smtClean="0"/>
              <a:t>Spikes due to embedded ID are detectable and </a:t>
            </a:r>
          </a:p>
          <a:p>
            <a:pPr marL="457200" lvl="2"/>
            <a:r>
              <a:rPr lang="en-US" dirty="0" smtClean="0"/>
              <a:t>also distinguishable from main spike</a:t>
            </a:r>
            <a:endParaRPr lang="en-US" dirty="0"/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BER performance (QPSK):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Eve cannot decode originally unencrypted fields</a:t>
            </a:r>
          </a:p>
          <a:p>
            <a:pPr lvl="1"/>
            <a:r>
              <a:rPr lang="en-US" dirty="0" smtClean="0"/>
              <a:t>Bob, however, performs almost as good as default</a:t>
            </a:r>
          </a:p>
          <a:p>
            <a:pPr lvl="1"/>
            <a:r>
              <a:rPr lang="en-US" dirty="0" smtClean="0"/>
              <a:t>With FCJ, Alice needs a slight power boost (~1 dB)</a:t>
            </a:r>
          </a:p>
        </p:txBody>
      </p:sp>
      <p:pic>
        <p:nvPicPr>
          <p:cNvPr id="9218" name="Picture 2" descr="C:\Users\rahbari\Documents\MATLAB\CryptoJam\NI USRP\Preamble_co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3200400" cy="20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943600" y="4267200"/>
            <a:ext cx="3202003" cy="2242810"/>
            <a:chOff x="5943600" y="4267200"/>
            <a:chExt cx="3202003" cy="2242810"/>
          </a:xfrm>
        </p:grpSpPr>
        <p:pic>
          <p:nvPicPr>
            <p:cNvPr id="9" name="Picture 5" descr="C:\Users\Hanif-Ghazal\Downloads\QPSK_si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662" y="4267200"/>
              <a:ext cx="3177941" cy="2176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5837000" y="5138049"/>
              <a:ext cx="47481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bIns="0" rtlCol="0">
              <a:spAutoFit/>
            </a:bodyPr>
            <a:lstStyle/>
            <a:p>
              <a:r>
                <a:rPr lang="en-US" sz="1400" b="1" dirty="0" smtClean="0">
                  <a:latin typeface="+mn-lt"/>
                </a:rPr>
                <a:t>BER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9000" y="6248400"/>
              <a:ext cx="83869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bIns="0" rtlCol="0">
              <a:spAutoFit/>
            </a:bodyPr>
            <a:lstStyle/>
            <a:p>
              <a:r>
                <a:rPr lang="en-US" sz="1400" b="1" dirty="0" smtClean="0">
                  <a:latin typeface="+mn-lt"/>
                </a:rPr>
                <a:t>SNR (dB)</a:t>
              </a:r>
              <a:endParaRPr lang="en-US" sz="1400" b="1" dirty="0">
                <a:latin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25604" y="1415509"/>
            <a:ext cx="3807167" cy="2737791"/>
            <a:chOff x="5325604" y="1415509"/>
            <a:chExt cx="3807167" cy="2737791"/>
          </a:xfrm>
        </p:grpSpPr>
        <p:pic>
          <p:nvPicPr>
            <p:cNvPr id="9219" name="Picture 3" descr="C:\Users\rahbari\Documents\MATLAB\CryptoJam\Offset_em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604" y="1486300"/>
              <a:ext cx="3807167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4166954" y="2596249"/>
              <a:ext cx="262309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bIns="0" rtlCol="0">
              <a:spAutoFit/>
            </a:bodyPr>
            <a:lstStyle/>
            <a:p>
              <a:r>
                <a:rPr lang="en-US" sz="1400" b="1" dirty="0" smtClean="0">
                  <a:latin typeface="+mn-lt"/>
                </a:rPr>
                <a:t>% of Accurately Detected Frames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48529" y="3883793"/>
              <a:ext cx="83869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bIns="0" rtlCol="0">
              <a:spAutoFit/>
            </a:bodyPr>
            <a:lstStyle/>
            <a:p>
              <a:r>
                <a:rPr lang="en-US" sz="1400" b="1" dirty="0" smtClean="0">
                  <a:latin typeface="+mn-lt"/>
                </a:rPr>
                <a:t>SNR (dB)</a:t>
              </a:r>
              <a:endParaRPr lang="en-US" sz="1400" b="1" dirty="0"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86250" y="3104950"/>
            <a:ext cx="2184765" cy="261610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Embedded Message Spikes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00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NI-USRP 2922 (Alice and Bob/Eve)</a:t>
            </a:r>
          </a:p>
          <a:p>
            <a:pPr lvl="1"/>
            <a:r>
              <a:rPr lang="en-US" dirty="0" smtClean="0"/>
              <a:t>1.2 meter distance with a cardboard box delimiter (not shown below)</a:t>
            </a:r>
          </a:p>
          <a:p>
            <a:r>
              <a:rPr lang="en-US" dirty="0" smtClean="0"/>
              <a:t>LabVIEW programming environment</a:t>
            </a:r>
            <a:endParaRPr lang="en-US" dirty="0"/>
          </a:p>
        </p:txBody>
      </p:sp>
      <p:pic>
        <p:nvPicPr>
          <p:cNvPr id="9219" name="Picture 3" descr="C:\Users\rahbari\Documents\Courses &amp; Research\Research\PHY-layer security\Standards\New folder\IMAG17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399"/>
            <a:ext cx="5905500" cy="382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7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dirty="0"/>
              <a:t>Performance </a:t>
            </a:r>
            <a:r>
              <a:rPr lang="en-US" dirty="0" smtClean="0"/>
              <a:t>Evaluation (USRP Experiments)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486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USRPs in an indoor environment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Received symbols at Bob/Eve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Original </a:t>
            </a:r>
            <a:r>
              <a:rPr lang="en-US" dirty="0" smtClean="0"/>
              <a:t>modulations: </a:t>
            </a:r>
            <a:r>
              <a:rPr lang="en-US" dirty="0" smtClean="0"/>
              <a:t>BPSK &amp; QPSK</a:t>
            </a:r>
          </a:p>
          <a:p>
            <a:pPr lvl="1"/>
            <a:r>
              <a:rPr lang="en-US" dirty="0" smtClean="0"/>
              <a:t>Upgraded modulation: 16-QAM</a:t>
            </a:r>
          </a:p>
          <a:p>
            <a:r>
              <a:rPr lang="en-US" dirty="0" smtClean="0"/>
              <a:t>To Eve, they both look 16-QAM </a:t>
            </a:r>
          </a:p>
          <a:p>
            <a:pPr lvl="1"/>
            <a:endParaRPr lang="en-US" sz="2100" dirty="0" smtClean="0"/>
          </a:p>
          <a:p>
            <a:pPr lvl="1"/>
            <a:endParaRPr lang="en-US" sz="1400" dirty="0"/>
          </a:p>
          <a:p>
            <a:r>
              <a:rPr lang="en-US" dirty="0"/>
              <a:t>S</a:t>
            </a:r>
            <a:r>
              <a:rPr lang="en-US" dirty="0" smtClean="0"/>
              <a:t>ame frame duration (3.64 </a:t>
            </a:r>
            <a:r>
              <a:rPr lang="en-US" dirty="0" err="1" smtClean="0"/>
              <a:t>ms</a:t>
            </a:r>
            <a:r>
              <a:rPr lang="en-US" dirty="0" smtClean="0"/>
              <a:t>) for different modulation schemes:</a:t>
            </a:r>
          </a:p>
          <a:p>
            <a:pPr lvl="1"/>
            <a:r>
              <a:rPr lang="en-US" dirty="0" smtClean="0"/>
              <a:t>BPSK: 250 bits, QPSK: 500 bits, 16-QAM: 1000 bits</a:t>
            </a:r>
          </a:p>
          <a:p>
            <a:pPr lvl="1"/>
            <a:r>
              <a:rPr lang="en-US" dirty="0" smtClean="0"/>
              <a:t>Eve cannot distinguish between packet sizes</a:t>
            </a:r>
          </a:p>
          <a:p>
            <a:pPr lvl="1"/>
            <a:r>
              <a:rPr lang="en-US" dirty="0" smtClean="0"/>
              <a:t>Successful modulation-encryption</a:t>
            </a:r>
          </a:p>
        </p:txBody>
      </p:sp>
      <p:pic>
        <p:nvPicPr>
          <p:cNvPr id="7" name="Picture 3" descr="C:\Users\Hanif-Ghazal\Downloads\Constell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r="7560"/>
          <a:stretch/>
        </p:blipFill>
        <p:spPr bwMode="auto">
          <a:xfrm>
            <a:off x="5181600" y="1524000"/>
            <a:ext cx="3810001" cy="199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4750" y="137160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BPSK </a:t>
            </a:r>
            <a:r>
              <a:rPr lang="en-US" sz="1400" b="1" dirty="0" smtClean="0">
                <a:solidFill>
                  <a:srgbClr val="0000FF"/>
                </a:solidFill>
                <a:sym typeface="Wingdings"/>
              </a:rPr>
              <a:t> 16-QAM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4919" y="1372551"/>
            <a:ext cx="1647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Q</a:t>
            </a:r>
            <a:r>
              <a:rPr lang="en-US" sz="1400" b="1" dirty="0" smtClean="0">
                <a:solidFill>
                  <a:srgbClr val="0000FF"/>
                </a:solidFill>
              </a:rPr>
              <a:t>PSK </a:t>
            </a:r>
            <a:r>
              <a:rPr lang="en-US" sz="1400" b="1" dirty="0" smtClean="0">
                <a:solidFill>
                  <a:srgbClr val="0000FF"/>
                </a:solidFill>
                <a:sym typeface="Wingdings"/>
              </a:rPr>
              <a:t> 16-QAM</a:t>
            </a:r>
            <a:endParaRPr lang="en-US" sz="1400" b="1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15000" y="4267199"/>
            <a:ext cx="3250933" cy="2299528"/>
            <a:chOff x="5715000" y="4267199"/>
            <a:chExt cx="3250933" cy="2299528"/>
          </a:xfrm>
        </p:grpSpPr>
        <p:pic>
          <p:nvPicPr>
            <p:cNvPr id="8" name="Picture 4" descr="C:\Users\Hanif-Ghazal\Downloads\equal_size (1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267199"/>
              <a:ext cx="3174733" cy="2174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629400" y="6305117"/>
              <a:ext cx="168341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bIns="0" rtlCol="0">
              <a:spAutoFit/>
            </a:bodyPr>
            <a:lstStyle/>
            <a:p>
              <a:r>
                <a:rPr lang="en-US" sz="1400" b="1" dirty="0" smtClean="0">
                  <a:latin typeface="+mn-lt"/>
                </a:rPr>
                <a:t>Modulation Scheme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5608400" y="5147674"/>
              <a:ext cx="47481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bIns="0" rtlCol="0">
              <a:spAutoFit/>
            </a:bodyPr>
            <a:lstStyle/>
            <a:p>
              <a:r>
                <a:rPr lang="en-US" sz="1400" b="1" dirty="0" smtClean="0">
                  <a:latin typeface="+mn-lt"/>
                </a:rPr>
                <a:t>BER</a:t>
              </a:r>
              <a:endParaRPr lang="en-US" sz="14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9144000" cy="762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slightly increased transmission power, Friendly </a:t>
            </a:r>
            <a:r>
              <a:rPr lang="en-US" dirty="0" err="1" smtClean="0"/>
              <a:t>CryptoJam</a:t>
            </a:r>
            <a:r>
              <a:rPr lang="en-US" dirty="0" smtClean="0"/>
              <a:t> can</a:t>
            </a:r>
          </a:p>
          <a:p>
            <a:pPr lvl="1"/>
            <a:r>
              <a:rPr lang="en-US" dirty="0" smtClean="0"/>
              <a:t>Encrypt the header fields at modulation level (perfect secrecy),</a:t>
            </a:r>
          </a:p>
          <a:p>
            <a:pPr lvl="1"/>
            <a:r>
              <a:rPr lang="en-US" dirty="0" smtClean="0"/>
              <a:t>Obfuscate the packet size, and </a:t>
            </a:r>
          </a:p>
          <a:p>
            <a:pPr lvl="1"/>
            <a:r>
              <a:rPr lang="en-US" dirty="0" smtClean="0"/>
              <a:t>Hide the modulation scheme;</a:t>
            </a:r>
          </a:p>
          <a:p>
            <a:r>
              <a:rPr lang="en-US" dirty="0" smtClean="0"/>
              <a:t>but without</a:t>
            </a:r>
          </a:p>
          <a:p>
            <a:pPr lvl="1"/>
            <a:r>
              <a:rPr lang="en-US" dirty="0" smtClean="0"/>
              <a:t>Increasing the transmission time (no padding),</a:t>
            </a:r>
          </a:p>
          <a:p>
            <a:pPr lvl="1"/>
            <a:r>
              <a:rPr lang="en-US" dirty="0" smtClean="0"/>
              <a:t>Any significant overhead,</a:t>
            </a:r>
          </a:p>
          <a:p>
            <a:pPr lvl="1"/>
            <a:r>
              <a:rPr lang="en-US" dirty="0" smtClean="0"/>
              <a:t>Modifying the standard protocols on the devices (add-on feature).</a:t>
            </a:r>
          </a:p>
          <a:p>
            <a:r>
              <a:rPr lang="en-US" dirty="0" smtClean="0"/>
              <a:t>Publicity of preamble can be exploited to embed a frame (session) ID</a:t>
            </a:r>
          </a:p>
          <a:p>
            <a:pPr lvl="1"/>
            <a:r>
              <a:rPr lang="en-US" dirty="0" smtClean="0"/>
              <a:t>Now the MAC address can be encrypted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Extend to OFDM-based standards</a:t>
            </a:r>
          </a:p>
          <a:p>
            <a:pPr lvl="1"/>
            <a:r>
              <a:rPr lang="en-US" dirty="0" smtClean="0"/>
              <a:t>More complicated </a:t>
            </a:r>
            <a:r>
              <a:rPr lang="en-US" dirty="0" smtClean="0"/>
              <a:t>experimental scenarios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ight Arrow 120"/>
          <p:cNvSpPr/>
          <p:nvPr/>
        </p:nvSpPr>
        <p:spPr>
          <a:xfrm rot="10800000">
            <a:off x="5559190" y="2495609"/>
            <a:ext cx="2697480" cy="603504"/>
          </a:xfrm>
          <a:prstGeom prst="rightArrow">
            <a:avLst/>
          </a:prstGeom>
          <a:solidFill>
            <a:srgbClr val="92D05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/>
          <p:cNvSpPr/>
          <p:nvPr/>
        </p:nvSpPr>
        <p:spPr>
          <a:xfrm>
            <a:off x="5655460" y="1890613"/>
            <a:ext cx="2697480" cy="603504"/>
          </a:xfrm>
          <a:prstGeom prst="rightArrow">
            <a:avLst/>
          </a:prstGeom>
          <a:solidFill>
            <a:srgbClr val="92D05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dirty="0" smtClean="0"/>
              <a:t>Examples of Privacy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payload is encrypted (e.g., WPA2, IPSec, HTTPS, etc.)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1) </a:t>
            </a:r>
            <a:r>
              <a:rPr lang="en-US" sz="2000" dirty="0">
                <a:solidFill>
                  <a:srgbClr val="0000FF"/>
                </a:solidFill>
              </a:rPr>
              <a:t>N</a:t>
            </a:r>
            <a:r>
              <a:rPr lang="en-US" sz="2000" dirty="0" smtClean="0">
                <a:solidFill>
                  <a:srgbClr val="0000FF"/>
                </a:solidFill>
              </a:rPr>
              <a:t>aïve </a:t>
            </a:r>
            <a:r>
              <a:rPr lang="en-US" sz="2000" dirty="0">
                <a:solidFill>
                  <a:srgbClr val="0000FF"/>
                </a:solidFill>
              </a:rPr>
              <a:t>Bayes </a:t>
            </a:r>
            <a:r>
              <a:rPr lang="en-US" sz="2000" dirty="0" smtClean="0">
                <a:solidFill>
                  <a:srgbClr val="0000FF"/>
                </a:solidFill>
              </a:rPr>
              <a:t>classification attack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0000FF"/>
                </a:solidFill>
              </a:rPr>
              <a:t>(uses traffic </a:t>
            </a:r>
            <a:r>
              <a:rPr lang="en-US" sz="1800" dirty="0">
                <a:solidFill>
                  <a:srgbClr val="0000FF"/>
                </a:solidFill>
              </a:rPr>
              <a:t>volume </a:t>
            </a:r>
            <a:r>
              <a:rPr lang="en-US" sz="1800" dirty="0" smtClean="0">
                <a:solidFill>
                  <a:srgbClr val="0000FF"/>
                </a:solidFill>
              </a:rPr>
              <a:t>&amp; directionality)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563" y="4252030"/>
            <a:ext cx="828014" cy="114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spect="1"/>
          </p:cNvSpPr>
          <p:nvPr/>
        </p:nvSpPr>
        <p:spPr>
          <a:xfrm rot="21008202">
            <a:off x="6933284" y="4197576"/>
            <a:ext cx="814132" cy="293293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Browsing</a:t>
            </a:r>
            <a:endParaRPr lang="en-US" sz="1400" dirty="0"/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 rot="1575155">
            <a:off x="6751573" y="5424898"/>
            <a:ext cx="874868" cy="293293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BitTorrent</a:t>
            </a:r>
            <a:endParaRPr lang="en-US" sz="1400" dirty="0"/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 rot="934181">
            <a:off x="6896339" y="5084200"/>
            <a:ext cx="1288962" cy="30777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Downloading</a:t>
            </a:r>
            <a:endParaRPr lang="en-US" sz="1400" dirty="0"/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 rot="2428167">
            <a:off x="6497884" y="5784106"/>
            <a:ext cx="763113" cy="293293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Chatting</a:t>
            </a:r>
            <a:endParaRPr lang="en-US" sz="1400" dirty="0"/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6976326" y="4588857"/>
            <a:ext cx="1389906" cy="30777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Watching video</a:t>
            </a:r>
            <a:endParaRPr lang="en-US" sz="1400" dirty="0"/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 rot="3677769">
            <a:off x="6092569" y="6143315"/>
            <a:ext cx="889351" cy="293293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Uploading</a:t>
            </a:r>
            <a:endParaRPr lang="en-US" sz="1400" dirty="0"/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 rot="4788928">
            <a:off x="5717993" y="6226631"/>
            <a:ext cx="713679" cy="293293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Gaming</a:t>
            </a:r>
            <a:endParaRPr lang="en-US" sz="1400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08140" y="4628655"/>
            <a:ext cx="5606860" cy="2153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) Application classification attack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(uses frame-size statistics,  # of frames, and directionality)</a:t>
            </a:r>
          </a:p>
          <a:p>
            <a:pPr lvl="1"/>
            <a:r>
              <a:rPr lang="en-US" sz="1600" dirty="0"/>
              <a:t>Hierarchical </a:t>
            </a:r>
            <a:r>
              <a:rPr lang="en-US" sz="1600" dirty="0" smtClean="0"/>
              <a:t>(decision-tree) classification structures</a:t>
            </a:r>
          </a:p>
          <a:p>
            <a:pPr lvl="1"/>
            <a:r>
              <a:rPr lang="en-US" sz="1600" dirty="0" smtClean="0"/>
              <a:t>5-second eavesdropping on encrypted MAC traffic </a:t>
            </a:r>
            <a:br>
              <a:rPr lang="en-US" sz="1600" dirty="0" smtClean="0"/>
            </a:br>
            <a:r>
              <a:rPr lang="en-US" sz="1600" dirty="0" smtClean="0"/>
              <a:t>		</a:t>
            </a:r>
            <a:r>
              <a:rPr lang="en-US" sz="1600" dirty="0" smtClean="0">
                <a:sym typeface="Wingdings" panose="05000000000000000000" pitchFamily="2" charset="2"/>
              </a:rPr>
              <a:t> 80% classification accuracy</a:t>
            </a:r>
          </a:p>
          <a:p>
            <a:pPr lvl="1"/>
            <a:endParaRPr lang="en-US" sz="1600" dirty="0" smtClean="0"/>
          </a:p>
        </p:txBody>
      </p:sp>
      <p:pic>
        <p:nvPicPr>
          <p:cNvPr id="44" name="Picture 2" descr="http://image.shutterstock.com/display_pic_with_logo/237766/237766,1318579319,2/stock-vector-cartoon-man-typing-on-keyboard-looking-at-laptop-screen-86606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24" y="2194119"/>
            <a:ext cx="685800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es.engeniustech.com/images/stories/jreviews/262_ECB3220_1249505052_featur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19" y="2117011"/>
            <a:ext cx="725499" cy="72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757984" y="2097354"/>
            <a:ext cx="475293" cy="525460"/>
            <a:chOff x="5757984" y="2022597"/>
            <a:chExt cx="475293" cy="525460"/>
          </a:xfrm>
        </p:grpSpPr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5759232" y="2022597"/>
              <a:ext cx="463440" cy="186441"/>
            </a:xfrm>
            <a:prstGeom prst="rect">
              <a:avLst/>
            </a:prstGeom>
            <a:pattFill prst="lgConfetti">
              <a:fgClr>
                <a:srgbClr val="0000F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36576"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Comic Sans MS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757984" y="2240280"/>
              <a:ext cx="475293" cy="155448"/>
              <a:chOff x="5648469" y="4111946"/>
              <a:chExt cx="475293" cy="155448"/>
            </a:xfrm>
          </p:grpSpPr>
          <p:cxnSp>
            <p:nvCxnSpPr>
              <p:cNvPr id="53" name="Straight Connector 52"/>
              <p:cNvCxnSpPr>
                <a:cxnSpLocks noChangeAspect="1"/>
              </p:cNvCxnSpPr>
              <p:nvPr/>
            </p:nvCxnSpPr>
            <p:spPr bwMode="auto">
              <a:xfrm>
                <a:off x="5648469" y="4185098"/>
                <a:ext cx="371919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cxnSpLocks noChangeAspect="1"/>
              </p:cNvCxnSpPr>
              <p:nvPr/>
            </p:nvCxnSpPr>
            <p:spPr bwMode="auto">
              <a:xfrm>
                <a:off x="5956877" y="4185098"/>
                <a:ext cx="166885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cxnSpLocks noChangeAspect="1"/>
              </p:cNvCxnSpPr>
              <p:nvPr/>
            </p:nvCxnSpPr>
            <p:spPr bwMode="auto">
              <a:xfrm flipH="1">
                <a:off x="6120946" y="4111946"/>
                <a:ext cx="0" cy="155448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cxnSpLocks noChangeAspect="1"/>
              </p:cNvCxnSpPr>
              <p:nvPr/>
            </p:nvCxnSpPr>
            <p:spPr bwMode="auto">
              <a:xfrm flipH="1">
                <a:off x="5649996" y="4111946"/>
                <a:ext cx="0" cy="155448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5852058" y="2240280"/>
              <a:ext cx="3179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x</a:t>
              </a:r>
              <a:endParaRPr lang="en-US" sz="1400" i="1" dirty="0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7738173" y="3212812"/>
            <a:ext cx="3181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106925" y="3212812"/>
            <a:ext cx="41090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err="1" smtClean="0">
                <a:solidFill>
                  <a:srgbClr val="0000FF"/>
                </a:solidFill>
              </a:rPr>
              <a:t>gu</a:t>
            </a:r>
            <a:endParaRPr lang="en-US" sz="1300" i="1" dirty="0">
              <a:solidFill>
                <a:srgbClr val="0000FF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434115" y="3212812"/>
            <a:ext cx="503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solidFill>
                  <a:srgbClr val="0000FF"/>
                </a:solidFill>
              </a:rPr>
              <a:t>gun</a:t>
            </a:r>
            <a:endParaRPr lang="en-US" sz="1300" i="1" dirty="0">
              <a:solidFill>
                <a:srgbClr val="0000FF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814990" y="3212812"/>
            <a:ext cx="5869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solidFill>
                  <a:srgbClr val="0000FF"/>
                </a:solidFill>
              </a:rPr>
              <a:t>guns</a:t>
            </a:r>
            <a:endParaRPr lang="en-US" sz="1300" i="1" dirty="0">
              <a:solidFill>
                <a:srgbClr val="0000FF"/>
              </a:solidFill>
            </a:endParaRPr>
          </a:p>
        </p:txBody>
      </p:sp>
      <p:sp>
        <p:nvSpPr>
          <p:cNvPr id="127" name="TextBox 126"/>
          <p:cNvSpPr txBox="1">
            <a:spLocks noChangeAspect="1"/>
          </p:cNvSpPr>
          <p:nvPr/>
        </p:nvSpPr>
        <p:spPr>
          <a:xfrm rot="20571607">
            <a:off x="6838483" y="3815738"/>
            <a:ext cx="585363" cy="293293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Skype</a:t>
            </a:r>
            <a:endParaRPr lang="en-US" sz="1400" dirty="0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>
          <a:xfrm>
            <a:off x="4648200" y="1358900"/>
            <a:ext cx="4422418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FF"/>
                </a:solidFill>
              </a:rPr>
              <a:t>3</a:t>
            </a:r>
            <a:r>
              <a:rPr lang="en-US" sz="2000" dirty="0" smtClean="0">
                <a:solidFill>
                  <a:srgbClr val="0000FF"/>
                </a:solidFill>
              </a:rPr>
              <a:t>) </a:t>
            </a:r>
            <a:r>
              <a:rPr lang="en-US" sz="2000" dirty="0">
                <a:solidFill>
                  <a:srgbClr val="0000FF"/>
                </a:solidFill>
              </a:rPr>
              <a:t>Google’s auto-suggestion </a:t>
            </a:r>
            <a:r>
              <a:rPr lang="en-US" sz="2000" dirty="0" smtClean="0">
                <a:solidFill>
                  <a:srgbClr val="0000FF"/>
                </a:solidFill>
              </a:rPr>
              <a:t>vulnerability</a:t>
            </a:r>
          </a:p>
          <a:p>
            <a:pPr lvl="1"/>
            <a:r>
              <a:rPr lang="en-US" sz="1600" dirty="0" smtClean="0"/>
              <a:t>Search for “guns”</a:t>
            </a:r>
            <a:endParaRPr lang="en-US" sz="1600" dirty="0"/>
          </a:p>
          <a:p>
            <a:pPr lvl="1"/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6971370" y="2097354"/>
            <a:ext cx="498311" cy="525460"/>
            <a:chOff x="6971370" y="2022597"/>
            <a:chExt cx="498311" cy="525460"/>
          </a:xfrm>
        </p:grpSpPr>
        <p:sp>
          <p:nvSpPr>
            <p:cNvPr id="95" name="TextBox 94"/>
            <p:cNvSpPr txBox="1"/>
            <p:nvPr/>
          </p:nvSpPr>
          <p:spPr>
            <a:xfrm>
              <a:off x="6971370" y="2240280"/>
              <a:ext cx="47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x</a:t>
              </a:r>
              <a:r>
                <a:rPr lang="en-US" sz="1400" dirty="0" smtClean="0"/>
                <a:t>+2</a:t>
              </a:r>
              <a:endParaRPr lang="en-US" sz="1400" dirty="0"/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6978434" y="2022597"/>
              <a:ext cx="491247" cy="186441"/>
            </a:xfrm>
            <a:prstGeom prst="rect">
              <a:avLst/>
            </a:prstGeom>
            <a:pattFill prst="lgConfetti">
              <a:fgClr>
                <a:srgbClr val="0000F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36576"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Comic Sans MS"/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6973266" y="2240280"/>
              <a:ext cx="475293" cy="155448"/>
              <a:chOff x="5648469" y="4111946"/>
              <a:chExt cx="475293" cy="155448"/>
            </a:xfrm>
          </p:grpSpPr>
          <p:cxnSp>
            <p:nvCxnSpPr>
              <p:cNvPr id="138" name="Straight Connector 137"/>
              <p:cNvCxnSpPr>
                <a:cxnSpLocks noChangeAspect="1"/>
              </p:cNvCxnSpPr>
              <p:nvPr/>
            </p:nvCxnSpPr>
            <p:spPr bwMode="auto">
              <a:xfrm>
                <a:off x="5648469" y="4185098"/>
                <a:ext cx="371919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cxnSpLocks noChangeAspect="1"/>
              </p:cNvCxnSpPr>
              <p:nvPr/>
            </p:nvCxnSpPr>
            <p:spPr bwMode="auto">
              <a:xfrm>
                <a:off x="5956877" y="4185098"/>
                <a:ext cx="166885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cxnSpLocks noChangeAspect="1"/>
              </p:cNvCxnSpPr>
              <p:nvPr/>
            </p:nvCxnSpPr>
            <p:spPr bwMode="auto">
              <a:xfrm flipH="1">
                <a:off x="6120946" y="4111946"/>
                <a:ext cx="0" cy="155448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cxnSpLocks noChangeAspect="1"/>
              </p:cNvCxnSpPr>
              <p:nvPr/>
            </p:nvCxnSpPr>
            <p:spPr bwMode="auto">
              <a:xfrm flipH="1">
                <a:off x="5649996" y="4111946"/>
                <a:ext cx="0" cy="155448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7626620" y="2097354"/>
            <a:ext cx="505151" cy="525460"/>
            <a:chOff x="7626620" y="2022597"/>
            <a:chExt cx="505151" cy="525460"/>
          </a:xfrm>
        </p:grpSpPr>
        <p:sp>
          <p:nvSpPr>
            <p:cNvPr id="93" name="TextBox 92"/>
            <p:cNvSpPr txBox="1"/>
            <p:nvPr/>
          </p:nvSpPr>
          <p:spPr>
            <a:xfrm>
              <a:off x="7631263" y="2240280"/>
              <a:ext cx="47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x</a:t>
              </a:r>
              <a:r>
                <a:rPr lang="en-US" sz="1400" dirty="0" smtClean="0"/>
                <a:t>+3</a:t>
              </a:r>
              <a:endParaRPr lang="en-US" sz="1400" dirty="0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7626620" y="2022597"/>
              <a:ext cx="505151" cy="186441"/>
            </a:xfrm>
            <a:prstGeom prst="rect">
              <a:avLst/>
            </a:prstGeom>
            <a:pattFill prst="lgConfetti">
              <a:fgClr>
                <a:srgbClr val="0000F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36576"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Comic Sans MS"/>
              </a:endParaRP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7627455" y="2240280"/>
              <a:ext cx="475293" cy="155448"/>
              <a:chOff x="5648469" y="4111946"/>
              <a:chExt cx="475293" cy="155448"/>
            </a:xfrm>
          </p:grpSpPr>
          <p:cxnSp>
            <p:nvCxnSpPr>
              <p:cNvPr id="143" name="Straight Connector 142"/>
              <p:cNvCxnSpPr>
                <a:cxnSpLocks noChangeAspect="1"/>
              </p:cNvCxnSpPr>
              <p:nvPr/>
            </p:nvCxnSpPr>
            <p:spPr bwMode="auto">
              <a:xfrm>
                <a:off x="5648469" y="4185098"/>
                <a:ext cx="371919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cxnSpLocks noChangeAspect="1"/>
              </p:cNvCxnSpPr>
              <p:nvPr/>
            </p:nvCxnSpPr>
            <p:spPr bwMode="auto">
              <a:xfrm>
                <a:off x="5956877" y="4185098"/>
                <a:ext cx="166885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cxnSpLocks noChangeAspect="1"/>
              </p:cNvCxnSpPr>
              <p:nvPr/>
            </p:nvCxnSpPr>
            <p:spPr bwMode="auto">
              <a:xfrm flipH="1">
                <a:off x="6120946" y="4111946"/>
                <a:ext cx="0" cy="155448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>
                <a:cxnSpLocks noChangeAspect="1"/>
              </p:cNvCxnSpPr>
              <p:nvPr/>
            </p:nvCxnSpPr>
            <p:spPr bwMode="auto">
              <a:xfrm flipH="1">
                <a:off x="5649996" y="4111946"/>
                <a:ext cx="0" cy="155448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6365251" y="2097354"/>
            <a:ext cx="480925" cy="536294"/>
            <a:chOff x="6365251" y="2022597"/>
            <a:chExt cx="480925" cy="536294"/>
          </a:xfrm>
        </p:grpSpPr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6368833" y="2022597"/>
              <a:ext cx="477343" cy="186441"/>
            </a:xfrm>
            <a:prstGeom prst="rect">
              <a:avLst/>
            </a:prstGeom>
            <a:pattFill prst="lgConfetti">
              <a:fgClr>
                <a:srgbClr val="0000F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36576"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Comic Sans MS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366942" y="2251114"/>
              <a:ext cx="47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x</a:t>
              </a:r>
              <a:r>
                <a:rPr lang="en-US" sz="1400" dirty="0" smtClean="0"/>
                <a:t>+1</a:t>
              </a:r>
              <a:endParaRPr lang="en-US" sz="1400" dirty="0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6365251" y="2237232"/>
              <a:ext cx="475293" cy="155448"/>
              <a:chOff x="5648469" y="4111946"/>
              <a:chExt cx="475293" cy="155448"/>
            </a:xfrm>
          </p:grpSpPr>
          <p:cxnSp>
            <p:nvCxnSpPr>
              <p:cNvPr id="148" name="Straight Connector 147"/>
              <p:cNvCxnSpPr>
                <a:cxnSpLocks noChangeAspect="1"/>
              </p:cNvCxnSpPr>
              <p:nvPr/>
            </p:nvCxnSpPr>
            <p:spPr bwMode="auto">
              <a:xfrm>
                <a:off x="5648469" y="4185098"/>
                <a:ext cx="371919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cxnSpLocks noChangeAspect="1"/>
              </p:cNvCxnSpPr>
              <p:nvPr/>
            </p:nvCxnSpPr>
            <p:spPr bwMode="auto">
              <a:xfrm>
                <a:off x="5956877" y="4185098"/>
                <a:ext cx="166885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cxnSpLocks noChangeAspect="1"/>
              </p:cNvCxnSpPr>
              <p:nvPr/>
            </p:nvCxnSpPr>
            <p:spPr bwMode="auto">
              <a:xfrm flipH="1">
                <a:off x="6120946" y="4111946"/>
                <a:ext cx="0" cy="155448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cxnSpLocks noChangeAspect="1"/>
              </p:cNvCxnSpPr>
              <p:nvPr/>
            </p:nvCxnSpPr>
            <p:spPr bwMode="auto">
              <a:xfrm flipH="1">
                <a:off x="5649996" y="4111946"/>
                <a:ext cx="0" cy="155448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7662409" y="2701124"/>
            <a:ext cx="476123" cy="496836"/>
            <a:chOff x="7662409" y="2633091"/>
            <a:chExt cx="476123" cy="496836"/>
          </a:xfrm>
        </p:grpSpPr>
        <p:sp>
          <p:nvSpPr>
            <p:cNvPr id="52" name="Rectangle 51"/>
            <p:cNvSpPr/>
            <p:nvPr/>
          </p:nvSpPr>
          <p:spPr>
            <a:xfrm>
              <a:off x="7662409" y="2633091"/>
              <a:ext cx="468122" cy="169491"/>
            </a:xfrm>
            <a:prstGeom prst="rect">
              <a:avLst/>
            </a:prstGeom>
            <a:pattFill prst="lgConfetti">
              <a:fgClr>
                <a:srgbClr val="0000F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36576"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Comic Sans M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765409" y="2852928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y</a:t>
              </a:r>
              <a:endParaRPr lang="en-US" sz="1200" i="1" dirty="0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7663239" y="2834640"/>
              <a:ext cx="475293" cy="155448"/>
              <a:chOff x="5648469" y="4111946"/>
              <a:chExt cx="475293" cy="155448"/>
            </a:xfrm>
          </p:grpSpPr>
          <p:cxnSp>
            <p:nvCxnSpPr>
              <p:cNvPr id="153" name="Straight Connector 152"/>
              <p:cNvCxnSpPr>
                <a:cxnSpLocks noChangeAspect="1"/>
              </p:cNvCxnSpPr>
              <p:nvPr/>
            </p:nvCxnSpPr>
            <p:spPr bwMode="auto">
              <a:xfrm>
                <a:off x="5648469" y="4185098"/>
                <a:ext cx="371919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cxnSpLocks noChangeAspect="1"/>
              </p:cNvCxnSpPr>
              <p:nvPr/>
            </p:nvCxnSpPr>
            <p:spPr bwMode="auto">
              <a:xfrm>
                <a:off x="5956877" y="4185098"/>
                <a:ext cx="166885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cxnSpLocks noChangeAspect="1"/>
              </p:cNvCxnSpPr>
              <p:nvPr/>
            </p:nvCxnSpPr>
            <p:spPr bwMode="auto">
              <a:xfrm flipH="1">
                <a:off x="6120946" y="4111946"/>
                <a:ext cx="0" cy="155448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cxnSpLocks noChangeAspect="1"/>
              </p:cNvCxnSpPr>
              <p:nvPr/>
            </p:nvCxnSpPr>
            <p:spPr bwMode="auto">
              <a:xfrm flipH="1">
                <a:off x="5649996" y="4111946"/>
                <a:ext cx="0" cy="155448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6989587" y="2701125"/>
            <a:ext cx="521297" cy="496835"/>
            <a:chOff x="6989587" y="2626368"/>
            <a:chExt cx="521297" cy="496835"/>
          </a:xfrm>
        </p:grpSpPr>
        <p:sp>
          <p:nvSpPr>
            <p:cNvPr id="118" name="TextBox 117"/>
            <p:cNvSpPr txBox="1"/>
            <p:nvPr/>
          </p:nvSpPr>
          <p:spPr>
            <a:xfrm>
              <a:off x="6989587" y="2846204"/>
              <a:ext cx="5212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y</a:t>
              </a:r>
              <a:r>
                <a:rPr lang="en-US" sz="1200" dirty="0" smtClean="0"/>
                <a:t>+21</a:t>
              </a:r>
              <a:endParaRPr lang="en-US" sz="12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14221" y="2626368"/>
              <a:ext cx="484632" cy="169491"/>
            </a:xfrm>
            <a:prstGeom prst="rect">
              <a:avLst/>
            </a:prstGeom>
            <a:pattFill prst="lgConfetti">
              <a:fgClr>
                <a:srgbClr val="0000F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36576"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Comic Sans MS"/>
              </a:endParaRPr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7014667" y="2827916"/>
              <a:ext cx="487345" cy="155448"/>
              <a:chOff x="5648469" y="4111946"/>
              <a:chExt cx="487345" cy="155448"/>
            </a:xfrm>
          </p:grpSpPr>
          <p:cxnSp>
            <p:nvCxnSpPr>
              <p:cNvPr id="158" name="Straight Connector 157"/>
              <p:cNvCxnSpPr>
                <a:cxnSpLocks noChangeAspect="1"/>
              </p:cNvCxnSpPr>
              <p:nvPr/>
            </p:nvCxnSpPr>
            <p:spPr bwMode="auto">
              <a:xfrm>
                <a:off x="5648469" y="4185098"/>
                <a:ext cx="371919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cxnSpLocks noChangeAspect="1"/>
              </p:cNvCxnSpPr>
              <p:nvPr/>
            </p:nvCxnSpPr>
            <p:spPr bwMode="auto">
              <a:xfrm>
                <a:off x="5968028" y="4185098"/>
                <a:ext cx="166885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cxnSpLocks noChangeAspect="1"/>
              </p:cNvCxnSpPr>
              <p:nvPr/>
            </p:nvCxnSpPr>
            <p:spPr bwMode="auto">
              <a:xfrm flipH="1">
                <a:off x="6135814" y="4111946"/>
                <a:ext cx="0" cy="155448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>
                <a:cxnSpLocks noChangeAspect="1"/>
              </p:cNvCxnSpPr>
              <p:nvPr/>
            </p:nvCxnSpPr>
            <p:spPr bwMode="auto">
              <a:xfrm flipH="1">
                <a:off x="5649996" y="4111946"/>
                <a:ext cx="0" cy="155448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/>
          <p:cNvGrpSpPr/>
          <p:nvPr/>
        </p:nvGrpSpPr>
        <p:grpSpPr>
          <a:xfrm>
            <a:off x="6389047" y="2692167"/>
            <a:ext cx="523322" cy="505793"/>
            <a:chOff x="6389047" y="2617410"/>
            <a:chExt cx="523322" cy="505793"/>
          </a:xfrm>
        </p:grpSpPr>
        <p:sp>
          <p:nvSpPr>
            <p:cNvPr id="50" name="Rectangle 49"/>
            <p:cNvSpPr/>
            <p:nvPr/>
          </p:nvSpPr>
          <p:spPr>
            <a:xfrm>
              <a:off x="6404621" y="2617410"/>
              <a:ext cx="502920" cy="169491"/>
            </a:xfrm>
            <a:prstGeom prst="rect">
              <a:avLst/>
            </a:prstGeom>
            <a:pattFill prst="lgConfetti">
              <a:fgClr>
                <a:srgbClr val="0000F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36576"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Comic Sans MS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389047" y="2846204"/>
              <a:ext cx="5212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y</a:t>
              </a:r>
              <a:r>
                <a:rPr lang="en-US" sz="1200" dirty="0" smtClean="0"/>
                <a:t>+85</a:t>
              </a:r>
              <a:endParaRPr lang="en-US" sz="1200" dirty="0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6401093" y="2827916"/>
              <a:ext cx="511276" cy="155448"/>
              <a:chOff x="5648469" y="4111946"/>
              <a:chExt cx="511276" cy="155448"/>
            </a:xfrm>
          </p:grpSpPr>
          <p:cxnSp>
            <p:nvCxnSpPr>
              <p:cNvPr id="163" name="Straight Connector 162"/>
              <p:cNvCxnSpPr>
                <a:cxnSpLocks noChangeAspect="1"/>
              </p:cNvCxnSpPr>
              <p:nvPr/>
            </p:nvCxnSpPr>
            <p:spPr bwMode="auto">
              <a:xfrm>
                <a:off x="5648469" y="4185098"/>
                <a:ext cx="371919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cxnSpLocks noChangeAspect="1"/>
              </p:cNvCxnSpPr>
              <p:nvPr/>
            </p:nvCxnSpPr>
            <p:spPr bwMode="auto">
              <a:xfrm>
                <a:off x="5992860" y="4185098"/>
                <a:ext cx="166885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cxnSpLocks noChangeAspect="1"/>
              </p:cNvCxnSpPr>
              <p:nvPr/>
            </p:nvCxnSpPr>
            <p:spPr bwMode="auto">
              <a:xfrm flipH="1">
                <a:off x="6159745" y="4111946"/>
                <a:ext cx="0" cy="155448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>
                <a:cxnSpLocks noChangeAspect="1"/>
              </p:cNvCxnSpPr>
              <p:nvPr/>
            </p:nvCxnSpPr>
            <p:spPr bwMode="auto">
              <a:xfrm flipH="1">
                <a:off x="5649996" y="4111946"/>
                <a:ext cx="0" cy="155448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>
            <a:off x="5763321" y="2701125"/>
            <a:ext cx="536033" cy="496835"/>
            <a:chOff x="5763321" y="2633092"/>
            <a:chExt cx="536033" cy="496835"/>
          </a:xfrm>
        </p:grpSpPr>
        <p:sp>
          <p:nvSpPr>
            <p:cNvPr id="49" name="Rectangle 48"/>
            <p:cNvSpPr/>
            <p:nvPr/>
          </p:nvSpPr>
          <p:spPr>
            <a:xfrm>
              <a:off x="5769002" y="2633092"/>
              <a:ext cx="530352" cy="169491"/>
            </a:xfrm>
            <a:prstGeom prst="rect">
              <a:avLst/>
            </a:prstGeom>
            <a:pattFill prst="lgConfetti">
              <a:fgClr>
                <a:srgbClr val="0000F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36576"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Comic Sans MS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763321" y="2852928"/>
              <a:ext cx="5212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y</a:t>
              </a:r>
              <a:r>
                <a:rPr lang="en-US" sz="1200" dirty="0" smtClean="0"/>
                <a:t>+97</a:t>
              </a:r>
              <a:endParaRPr lang="en-US" sz="1200" dirty="0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5765416" y="2834640"/>
              <a:ext cx="533165" cy="155448"/>
              <a:chOff x="5648469" y="4111946"/>
              <a:chExt cx="533165" cy="155448"/>
            </a:xfrm>
          </p:grpSpPr>
          <p:cxnSp>
            <p:nvCxnSpPr>
              <p:cNvPr id="168" name="Straight Connector 167"/>
              <p:cNvCxnSpPr>
                <a:cxnSpLocks noChangeAspect="1"/>
              </p:cNvCxnSpPr>
              <p:nvPr/>
            </p:nvCxnSpPr>
            <p:spPr bwMode="auto">
              <a:xfrm>
                <a:off x="5648469" y="4185098"/>
                <a:ext cx="371919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cxnSpLocks noChangeAspect="1"/>
              </p:cNvCxnSpPr>
              <p:nvPr/>
            </p:nvCxnSpPr>
            <p:spPr bwMode="auto">
              <a:xfrm>
                <a:off x="6014749" y="4185098"/>
                <a:ext cx="166885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>
                <a:cxnSpLocks noChangeAspect="1"/>
              </p:cNvCxnSpPr>
              <p:nvPr/>
            </p:nvCxnSpPr>
            <p:spPr bwMode="auto">
              <a:xfrm flipH="1">
                <a:off x="6181634" y="4111946"/>
                <a:ext cx="0" cy="155448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cxnSpLocks noChangeAspect="1"/>
              </p:cNvCxnSpPr>
              <p:nvPr/>
            </p:nvCxnSpPr>
            <p:spPr bwMode="auto">
              <a:xfrm flipH="1">
                <a:off x="5649996" y="4111946"/>
                <a:ext cx="0" cy="155448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Group 95"/>
          <p:cNvGrpSpPr/>
          <p:nvPr/>
        </p:nvGrpSpPr>
        <p:grpSpPr>
          <a:xfrm>
            <a:off x="533400" y="2209800"/>
            <a:ext cx="2321320" cy="2134670"/>
            <a:chOff x="4700001" y="1447785"/>
            <a:chExt cx="2321320" cy="2134670"/>
          </a:xfrm>
        </p:grpSpPr>
        <p:pic>
          <p:nvPicPr>
            <p:cNvPr id="97" name="Picture 4" descr="http://ieeexplore.ieee.org/ielx5/6233637/6234400/6234422/html/img/6234422-fig-8-hires.gif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40" r="33985"/>
            <a:stretch/>
          </p:blipFill>
          <p:spPr bwMode="auto">
            <a:xfrm>
              <a:off x="4713478" y="1499414"/>
              <a:ext cx="2307843" cy="1987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Box 97"/>
            <p:cNvSpPr txBox="1"/>
            <p:nvPr/>
          </p:nvSpPr>
          <p:spPr>
            <a:xfrm rot="16200000">
              <a:off x="3897089" y="2250697"/>
              <a:ext cx="185204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bIns="0" rtlCol="0">
              <a:spAutoFit/>
            </a:bodyPr>
            <a:lstStyle/>
            <a:p>
              <a:r>
                <a:rPr lang="en-US" sz="1300" b="1" dirty="0" smtClean="0">
                  <a:latin typeface="+mn-lt"/>
                </a:rPr>
                <a:t>Downstream (Kilobytes)</a:t>
              </a:r>
              <a:endParaRPr lang="en-US" sz="1300" b="1" dirty="0">
                <a:latin typeface="+mn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227983" y="3336234"/>
              <a:ext cx="164154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tlCol="0">
              <a:spAutoFit/>
            </a:bodyPr>
            <a:lstStyle/>
            <a:p>
              <a:r>
                <a:rPr lang="en-US" sz="1300" b="1" dirty="0" smtClean="0">
                  <a:latin typeface="+mn-lt"/>
                </a:rPr>
                <a:t>Upstream (Kilobytes)</a:t>
              </a:r>
              <a:endParaRPr lang="en-US" sz="1300" b="1" dirty="0">
                <a:latin typeface="+mn-lt"/>
              </a:endParaRPr>
            </a:p>
          </p:txBody>
        </p:sp>
      </p:grpSp>
      <p:cxnSp>
        <p:nvCxnSpPr>
          <p:cNvPr id="102" name="Straight Arrow Connector 101"/>
          <p:cNvCxnSpPr>
            <a:endCxn id="105" idx="2"/>
          </p:cNvCxnSpPr>
          <p:nvPr/>
        </p:nvCxnSpPr>
        <p:spPr>
          <a:xfrm flipH="1" flipV="1">
            <a:off x="1668857" y="2610714"/>
            <a:ext cx="7543" cy="5134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651399" y="2950166"/>
            <a:ext cx="1450337" cy="338554"/>
          </a:xfrm>
          <a:prstGeom prst="rect">
            <a:avLst/>
          </a:prstGeom>
          <a:solidFill>
            <a:schemeClr val="bg2">
              <a:lumMod val="90000"/>
              <a:alpha val="9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www.cnn.com</a:t>
            </a:r>
            <a:endParaRPr lang="en-US" sz="16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037882" y="2272160"/>
            <a:ext cx="1261949" cy="338554"/>
          </a:xfrm>
          <a:prstGeom prst="rect">
            <a:avLst/>
          </a:prstGeom>
          <a:solidFill>
            <a:schemeClr val="bg2">
              <a:lumMod val="90000"/>
              <a:alpha val="9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wikileaks.org</a:t>
            </a:r>
            <a:endParaRPr lang="en-US" sz="1600" dirty="0"/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2590800" y="2667000"/>
            <a:ext cx="471031" cy="3600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119394" y="4277154"/>
            <a:ext cx="1505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800000"/>
                </a:solidFill>
              </a:rPr>
              <a:t>[Dyer et al., SP’12]</a:t>
            </a:r>
            <a:endParaRPr lang="en-US" sz="12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9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"/>
                            </p:stCondLst>
                            <p:childTnLst>
                              <p:par>
                                <p:cTn id="1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0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9" grpId="0"/>
      <p:bldP spid="122" grpId="0"/>
      <p:bldP spid="123" grpId="0"/>
      <p:bldP spid="125" grpId="0"/>
      <p:bldP spid="126" grpId="0"/>
      <p:bldP spid="127" grpId="0" animBg="1"/>
      <p:bldP spid="104" grpId="0" animBg="1"/>
      <p:bldP spid="105" grpId="0" animBg="1"/>
      <p:bldP spid="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of </a:t>
            </a:r>
            <a:r>
              <a:rPr lang="en-US" dirty="0" smtClean="0"/>
              <a:t>an Active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Rate-adaptation attack </a:t>
            </a:r>
            <a:r>
              <a:rPr lang="en-US" dirty="0" smtClean="0"/>
              <a:t>[</a:t>
            </a:r>
            <a:r>
              <a:rPr lang="en-US" dirty="0" err="1" smtClean="0"/>
              <a:t>Noubir</a:t>
            </a:r>
            <a:r>
              <a:rPr lang="en-US" dirty="0" smtClean="0"/>
              <a:t> et </a:t>
            </a:r>
            <a:r>
              <a:rPr lang="en-US" dirty="0"/>
              <a:t>al., </a:t>
            </a:r>
            <a:r>
              <a:rPr lang="en-US" dirty="0" smtClean="0"/>
              <a:t>WiSec’11]</a:t>
            </a:r>
            <a:endParaRPr lang="en-US" dirty="0"/>
          </a:p>
        </p:txBody>
      </p:sp>
      <p:pic>
        <p:nvPicPr>
          <p:cNvPr id="5" name="Picture 2" descr="http://image.shutterstock.com/display_pic_with_logo/237766/237766,1318579319,2/stock-vector-cartoon-man-typing-on-keyboard-looking-at-laptop-screen-86606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48337"/>
            <a:ext cx="131323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es.engeniustech.com/images/stories/jreviews/262_ECB3220_1249505052_featur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548" y="2048968"/>
            <a:ext cx="1071452" cy="107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062149" y="2538599"/>
            <a:ext cx="1394497" cy="289895"/>
            <a:chOff x="5867401" y="1196005"/>
            <a:chExt cx="1394497" cy="289895"/>
          </a:xfrm>
        </p:grpSpPr>
        <p:sp>
          <p:nvSpPr>
            <p:cNvPr id="8" name="Rectangle 7"/>
            <p:cNvSpPr/>
            <p:nvPr/>
          </p:nvSpPr>
          <p:spPr>
            <a:xfrm>
              <a:off x="5867401" y="1196005"/>
              <a:ext cx="1394497" cy="289895"/>
            </a:xfrm>
            <a:prstGeom prst="rect">
              <a:avLst/>
            </a:prstGeom>
            <a:pattFill prst="lgConfetti">
              <a:fgClr>
                <a:srgbClr val="0000F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prstClr val="black"/>
                </a:solidFill>
                <a:latin typeface="Comic Sans M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85011" y="1207899"/>
              <a:ext cx="85725" cy="269124"/>
              <a:chOff x="6785124" y="1348404"/>
              <a:chExt cx="85725" cy="289911"/>
            </a:xfrm>
            <a:solidFill>
              <a:schemeClr val="bg2"/>
            </a:solidFill>
          </p:grpSpPr>
          <p:sp>
            <p:nvSpPr>
              <p:cNvPr id="10" name="Rectangle 9"/>
              <p:cNvSpPr/>
              <p:nvPr/>
            </p:nvSpPr>
            <p:spPr>
              <a:xfrm>
                <a:off x="6785124" y="1348404"/>
                <a:ext cx="85725" cy="289895"/>
              </a:xfrm>
              <a:prstGeom prst="rect">
                <a:avLst/>
              </a:prstGeom>
              <a:grpFill/>
              <a:ln w="63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" b="1" dirty="0" smtClean="0">
                    <a:solidFill>
                      <a:prstClr val="black"/>
                    </a:solidFill>
                    <a:latin typeface="Comic Sans MS"/>
                  </a:rPr>
                  <a:t>P R L</a:t>
                </a:r>
                <a:endParaRPr lang="en-US" sz="200" b="1" dirty="0">
                  <a:solidFill>
                    <a:prstClr val="black"/>
                  </a:solidFill>
                  <a:latin typeface="Comic Sans MS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6813701" y="1348404"/>
                <a:ext cx="0" cy="28989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843221" y="1348420"/>
                <a:ext cx="0" cy="28989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3982" y="3348543"/>
            <a:ext cx="6613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ghtning Bolt 13"/>
          <p:cNvSpPr>
            <a:spLocks/>
          </p:cNvSpPr>
          <p:nvPr/>
        </p:nvSpPr>
        <p:spPr>
          <a:xfrm rot="10632538">
            <a:off x="5214330" y="2639497"/>
            <a:ext cx="484632" cy="65836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58709" y="2518821"/>
            <a:ext cx="713753" cy="1531405"/>
            <a:chOff x="4582509" y="4691333"/>
            <a:chExt cx="713753" cy="1531405"/>
          </a:xfrm>
        </p:grpSpPr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 rot="479753">
              <a:off x="4582509" y="4691333"/>
              <a:ext cx="713753" cy="777240"/>
              <a:chOff x="4321236" y="1583055"/>
              <a:chExt cx="1112090" cy="1098056"/>
            </a:xfrm>
          </p:grpSpPr>
          <p:pic>
            <p:nvPicPr>
              <p:cNvPr id="20" name="Picture 2" descr="http://www.psdgraphics.com/file/magnifying-glass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30" t="53666" r="11887"/>
              <a:stretch/>
            </p:blipFill>
            <p:spPr bwMode="auto">
              <a:xfrm rot="21222393">
                <a:off x="4810602" y="2063643"/>
                <a:ext cx="622724" cy="617468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21" name="Oval 20"/>
              <p:cNvSpPr/>
              <p:nvPr/>
            </p:nvSpPr>
            <p:spPr>
              <a:xfrm>
                <a:off x="4321236" y="1583055"/>
                <a:ext cx="548990" cy="560484"/>
              </a:xfrm>
              <a:prstGeom prst="ellipse">
                <a:avLst/>
              </a:prstGeom>
              <a:solidFill>
                <a:schemeClr val="accent1">
                  <a:alpha val="16000"/>
                </a:schemeClr>
              </a:solidFill>
              <a:ln>
                <a:solidFill>
                  <a:schemeClr val="tx1"/>
                </a:solidFill>
              </a:ln>
              <a:effectLst>
                <a:innerShdw blurRad="4064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7" name="Picture 2" descr="http://www.radio-electronics.com/info/rf-technology-design/pm-phase-modulation/modulation-constellation-64qam.gif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/>
            <a:stretch/>
          </p:blipFill>
          <p:spPr bwMode="auto">
            <a:xfrm>
              <a:off x="4586712" y="5582658"/>
              <a:ext cx="622536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4773067" y="5028490"/>
              <a:ext cx="13838" cy="512021"/>
            </a:xfrm>
            <a:prstGeom prst="line">
              <a:avLst/>
            </a:prstGeom>
            <a:ln w="12700" cmpd="thickThin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490446" y="2538984"/>
            <a:ext cx="1380744" cy="289895"/>
            <a:chOff x="5867401" y="1196005"/>
            <a:chExt cx="1358153" cy="289895"/>
          </a:xfrm>
        </p:grpSpPr>
        <p:sp>
          <p:nvSpPr>
            <p:cNvPr id="23" name="Rectangle 22"/>
            <p:cNvSpPr/>
            <p:nvPr/>
          </p:nvSpPr>
          <p:spPr>
            <a:xfrm>
              <a:off x="5867401" y="1196005"/>
              <a:ext cx="1358153" cy="289895"/>
            </a:xfrm>
            <a:prstGeom prst="rect">
              <a:avLst/>
            </a:prstGeom>
            <a:pattFill prst="lgConfetti">
              <a:fgClr>
                <a:srgbClr val="0000F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prstClr val="black"/>
                </a:solidFill>
                <a:latin typeface="Comic Sans M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885011" y="1207899"/>
              <a:ext cx="85725" cy="269124"/>
              <a:chOff x="6785124" y="1348404"/>
              <a:chExt cx="85725" cy="289911"/>
            </a:xfrm>
            <a:solidFill>
              <a:schemeClr val="bg2"/>
            </a:solidFill>
          </p:grpSpPr>
          <p:sp>
            <p:nvSpPr>
              <p:cNvPr id="25" name="Rectangle 24"/>
              <p:cNvSpPr/>
              <p:nvPr/>
            </p:nvSpPr>
            <p:spPr>
              <a:xfrm>
                <a:off x="6785124" y="1348404"/>
                <a:ext cx="85725" cy="289895"/>
              </a:xfrm>
              <a:prstGeom prst="rect">
                <a:avLst/>
              </a:prstGeom>
              <a:grpFill/>
              <a:ln w="63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" b="1" dirty="0" smtClean="0">
                    <a:solidFill>
                      <a:prstClr val="black"/>
                    </a:solidFill>
                    <a:latin typeface="Comic Sans MS"/>
                  </a:rPr>
                  <a:t>P R L</a:t>
                </a:r>
                <a:endParaRPr lang="en-US" sz="200" b="1" dirty="0">
                  <a:solidFill>
                    <a:prstClr val="black"/>
                  </a:solidFill>
                  <a:latin typeface="Comic Sans MS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6813701" y="1348404"/>
                <a:ext cx="0" cy="28989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843221" y="1348420"/>
                <a:ext cx="0" cy="28989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3518" y="3356975"/>
            <a:ext cx="6613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6143625" y="2514616"/>
            <a:ext cx="916875" cy="1885593"/>
            <a:chOff x="6067425" y="4687128"/>
            <a:chExt cx="916875" cy="1885593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460434" y="5026185"/>
              <a:ext cx="397575" cy="738840"/>
            </a:xfrm>
            <a:prstGeom prst="line">
              <a:avLst/>
            </a:prstGeom>
            <a:ln w="1270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 rot="479753">
              <a:off x="6270547" y="4687128"/>
              <a:ext cx="713753" cy="777240"/>
              <a:chOff x="4321236" y="1583055"/>
              <a:chExt cx="1112090" cy="1098056"/>
            </a:xfrm>
          </p:grpSpPr>
          <p:pic>
            <p:nvPicPr>
              <p:cNvPr id="39" name="Picture 2" descr="http://www.psdgraphics.com/file/magnifying-glass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30" t="53666" r="11887"/>
              <a:stretch/>
            </p:blipFill>
            <p:spPr bwMode="auto">
              <a:xfrm rot="21222393">
                <a:off x="4810602" y="2063643"/>
                <a:ext cx="622724" cy="617468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40" name="Oval 39"/>
              <p:cNvSpPr/>
              <p:nvPr/>
            </p:nvSpPr>
            <p:spPr>
              <a:xfrm>
                <a:off x="4321236" y="1583055"/>
                <a:ext cx="548990" cy="560484"/>
              </a:xfrm>
              <a:prstGeom prst="ellipse">
                <a:avLst/>
              </a:prstGeom>
              <a:solidFill>
                <a:schemeClr val="accent1">
                  <a:alpha val="16000"/>
                </a:schemeClr>
              </a:solidFill>
              <a:ln>
                <a:solidFill>
                  <a:schemeClr val="tx1"/>
                </a:solidFill>
              </a:ln>
              <a:effectLst>
                <a:innerShdw blurRad="4064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6337559" y="6298401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white"/>
                  </a:solidFill>
                  <a:latin typeface="Calibri"/>
                </a:rPr>
                <a:t>1</a:t>
              </a:r>
              <a:endParaRPr lang="en-US" sz="1600" b="1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067425" y="5765002"/>
              <a:ext cx="795528" cy="411480"/>
              <a:chOff x="2663688" y="2303835"/>
              <a:chExt cx="1192468" cy="1277565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2663688" y="2303835"/>
                <a:ext cx="1192468" cy="1277565"/>
                <a:chOff x="5084991" y="1369501"/>
                <a:chExt cx="85725" cy="269124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5084991" y="1369501"/>
                  <a:ext cx="85725" cy="269109"/>
                </a:xfrm>
                <a:prstGeom prst="rect">
                  <a:avLst/>
                </a:prstGeom>
                <a:solidFill>
                  <a:schemeClr val="bg2"/>
                </a:solidFill>
                <a:ln w="6350" cmpd="thickThin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b="1" dirty="0" smtClean="0">
                      <a:solidFill>
                        <a:prstClr val="black"/>
                      </a:solidFill>
                      <a:latin typeface="Calibri"/>
                    </a:rPr>
                    <a:t>…</a:t>
                  </a:r>
                  <a:r>
                    <a:rPr lang="en-US" sz="1600" b="1" dirty="0" smtClean="0">
                      <a:solidFill>
                        <a:srgbClr val="FF0000"/>
                      </a:solidFill>
                      <a:latin typeface="Calibri"/>
                    </a:rPr>
                    <a:t> </a:t>
                  </a:r>
                  <a:r>
                    <a:rPr lang="en-US" sz="1600" b="1" dirty="0" smtClean="0">
                      <a:solidFill>
                        <a:srgbClr val="00B050"/>
                      </a:solidFill>
                      <a:latin typeface="Calibri"/>
                    </a:rPr>
                    <a:t>Rate</a:t>
                  </a:r>
                  <a:r>
                    <a:rPr lang="en-US" sz="1600" b="1" dirty="0" smtClean="0">
                      <a:solidFill>
                        <a:srgbClr val="FF0000"/>
                      </a:solidFill>
                      <a:latin typeface="Calibri"/>
                    </a:rPr>
                    <a:t> </a:t>
                  </a:r>
                  <a:r>
                    <a:rPr lang="en-US" sz="1600" b="1" dirty="0" smtClean="0">
                      <a:solidFill>
                        <a:prstClr val="black"/>
                      </a:solidFill>
                      <a:latin typeface="Calibri"/>
                    </a:rPr>
                    <a:t>…</a:t>
                  </a:r>
                  <a:endParaRPr lang="en-US" sz="16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150964" y="1369516"/>
                  <a:ext cx="0" cy="269109"/>
                </a:xfrm>
                <a:prstGeom prst="line">
                  <a:avLst/>
                </a:prstGeom>
                <a:solidFill>
                  <a:schemeClr val="bg2"/>
                </a:soli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2915056" y="2303906"/>
                <a:ext cx="0" cy="1277494"/>
              </a:xfrm>
              <a:prstGeom prst="line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 flipH="1">
              <a:off x="6067425" y="5028490"/>
              <a:ext cx="346823" cy="753731"/>
            </a:xfrm>
            <a:prstGeom prst="line">
              <a:avLst/>
            </a:prstGeom>
            <a:ln w="1270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7066722" y="2527253"/>
            <a:ext cx="734038" cy="1968547"/>
            <a:chOff x="6990522" y="4699765"/>
            <a:chExt cx="734038" cy="1968547"/>
          </a:xfrm>
        </p:grpSpPr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 rot="479753">
              <a:off x="7010807" y="4699765"/>
              <a:ext cx="713753" cy="777240"/>
              <a:chOff x="4321236" y="1583055"/>
              <a:chExt cx="1112090" cy="1098056"/>
            </a:xfrm>
          </p:grpSpPr>
          <p:pic>
            <p:nvPicPr>
              <p:cNvPr id="46" name="Picture 2" descr="http://www.psdgraphics.com/file/magnifying-glass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30" t="53666" r="11887"/>
              <a:stretch/>
            </p:blipFill>
            <p:spPr bwMode="auto">
              <a:xfrm rot="21222393">
                <a:off x="4810602" y="2063643"/>
                <a:ext cx="622724" cy="617468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47" name="Oval 46"/>
              <p:cNvSpPr/>
              <p:nvPr/>
            </p:nvSpPr>
            <p:spPr>
              <a:xfrm>
                <a:off x="4321236" y="1583055"/>
                <a:ext cx="548990" cy="560484"/>
              </a:xfrm>
              <a:prstGeom prst="ellipse">
                <a:avLst/>
              </a:prstGeom>
              <a:solidFill>
                <a:schemeClr val="accent1">
                  <a:alpha val="16000"/>
                </a:schemeClr>
              </a:solidFill>
              <a:ln>
                <a:solidFill>
                  <a:schemeClr val="tx1"/>
                </a:solidFill>
              </a:ln>
              <a:effectLst>
                <a:innerShdw blurRad="4064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>
              <a:off x="7201365" y="5036922"/>
              <a:ext cx="13838" cy="512021"/>
            </a:xfrm>
            <a:prstGeom prst="line">
              <a:avLst/>
            </a:prstGeom>
            <a:ln w="12700" cmpd="thickThin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7202573" y="6393992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dirty="0" smtClean="0">
                  <a:solidFill>
                    <a:prstClr val="white"/>
                  </a:solidFill>
                  <a:latin typeface="Calibri"/>
                </a:rPr>
                <a:t>2</a:t>
              </a:r>
              <a:endParaRPr lang="en-US" sz="1500" b="1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5" name="Picture 8" descr="http://computing.dcu.ie/~humphrys/Notes/Networks/tanenbaum/2-25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4" t="9251" r="70913" b="21915"/>
            <a:stretch/>
          </p:blipFill>
          <p:spPr bwMode="auto">
            <a:xfrm>
              <a:off x="6990522" y="5586984"/>
              <a:ext cx="660925" cy="667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3717592" y="2509132"/>
            <a:ext cx="916742" cy="1490511"/>
            <a:chOff x="3641392" y="4681644"/>
            <a:chExt cx="916742" cy="1490511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032136" y="5017753"/>
              <a:ext cx="402961" cy="747249"/>
            </a:xfrm>
            <a:prstGeom prst="line">
              <a:avLst/>
            </a:prstGeom>
            <a:ln w="1270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3641392" y="5756570"/>
              <a:ext cx="793705" cy="415585"/>
              <a:chOff x="2663688" y="2303835"/>
              <a:chExt cx="1192468" cy="127756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2663688" y="2303835"/>
                <a:ext cx="1192468" cy="1277565"/>
                <a:chOff x="5084991" y="1369501"/>
                <a:chExt cx="85725" cy="269124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5084991" y="1369501"/>
                  <a:ext cx="85725" cy="269109"/>
                </a:xfrm>
                <a:prstGeom prst="rect">
                  <a:avLst/>
                </a:prstGeom>
                <a:solidFill>
                  <a:schemeClr val="bg2"/>
                </a:solidFill>
                <a:ln w="6350" cmpd="thickThin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b="1" dirty="0" smtClean="0">
                      <a:solidFill>
                        <a:prstClr val="black"/>
                      </a:solidFill>
                      <a:latin typeface="Calibri"/>
                    </a:rPr>
                    <a:t>…</a:t>
                  </a:r>
                  <a:r>
                    <a:rPr lang="en-US" sz="1600" b="1" dirty="0" smtClean="0">
                      <a:solidFill>
                        <a:srgbClr val="FF0000"/>
                      </a:solidFill>
                      <a:latin typeface="Calibri"/>
                    </a:rPr>
                    <a:t> Rate </a:t>
                  </a:r>
                  <a:r>
                    <a:rPr lang="en-US" sz="1600" b="1" dirty="0" smtClean="0">
                      <a:solidFill>
                        <a:prstClr val="black"/>
                      </a:solidFill>
                      <a:latin typeface="Calibri"/>
                    </a:rPr>
                    <a:t>…</a:t>
                  </a:r>
                  <a:endParaRPr lang="en-US" sz="16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5150964" y="1369516"/>
                  <a:ext cx="0" cy="269109"/>
                </a:xfrm>
                <a:prstGeom prst="line">
                  <a:avLst/>
                </a:prstGeom>
                <a:solidFill>
                  <a:schemeClr val="bg2"/>
                </a:soli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Straight Connector 56"/>
              <p:cNvCxnSpPr/>
              <p:nvPr/>
            </p:nvCxnSpPr>
            <p:spPr>
              <a:xfrm>
                <a:off x="2915056" y="2303906"/>
                <a:ext cx="0" cy="1277494"/>
              </a:xfrm>
              <a:prstGeom prst="line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flipH="1">
              <a:off x="3641393" y="5000561"/>
              <a:ext cx="344556" cy="764464"/>
            </a:xfrm>
            <a:prstGeom prst="line">
              <a:avLst/>
            </a:prstGeom>
            <a:ln w="1270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 rot="479753">
              <a:off x="3844381" y="4681644"/>
              <a:ext cx="713753" cy="777240"/>
              <a:chOff x="4321236" y="1583055"/>
              <a:chExt cx="1112090" cy="1098056"/>
            </a:xfrm>
          </p:grpSpPr>
          <p:pic>
            <p:nvPicPr>
              <p:cNvPr id="54" name="Picture 2" descr="http://www.psdgraphics.com/file/magnifying-glass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30" t="53666" r="11887"/>
              <a:stretch/>
            </p:blipFill>
            <p:spPr bwMode="auto">
              <a:xfrm rot="21222393">
                <a:off x="4810602" y="2063643"/>
                <a:ext cx="622724" cy="617468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55" name="Oval 54"/>
              <p:cNvSpPr/>
              <p:nvPr/>
            </p:nvSpPr>
            <p:spPr>
              <a:xfrm>
                <a:off x="4321236" y="1583055"/>
                <a:ext cx="548990" cy="560484"/>
              </a:xfrm>
              <a:prstGeom prst="ellipse">
                <a:avLst/>
              </a:prstGeom>
              <a:solidFill>
                <a:schemeClr val="accent1">
                  <a:alpha val="16000"/>
                </a:schemeClr>
              </a:solidFill>
              <a:ln>
                <a:solidFill>
                  <a:schemeClr val="tx1"/>
                </a:solidFill>
              </a:ln>
              <a:effectLst>
                <a:innerShdw blurRad="4064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60" name="Picture 4" descr="http://www.clker.com/cliparts/6/e/9/d/11949849761176136192traffic_light_green_dan__01.svg.h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37" y="2036373"/>
            <a:ext cx="438188" cy="51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897452" y="2819400"/>
            <a:ext cx="1607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Retransmission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538215" y="2538599"/>
            <a:ext cx="2245852" cy="289895"/>
            <a:chOff x="5867401" y="1196005"/>
            <a:chExt cx="1394497" cy="289895"/>
          </a:xfrm>
        </p:grpSpPr>
        <p:sp>
          <p:nvSpPr>
            <p:cNvPr id="63" name="Rectangle 62"/>
            <p:cNvSpPr/>
            <p:nvPr/>
          </p:nvSpPr>
          <p:spPr>
            <a:xfrm>
              <a:off x="5867401" y="1196005"/>
              <a:ext cx="1394497" cy="289895"/>
            </a:xfrm>
            <a:prstGeom prst="rect">
              <a:avLst/>
            </a:prstGeom>
            <a:pattFill prst="lgConfetti">
              <a:fgClr>
                <a:srgbClr val="0000F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prstClr val="black"/>
                </a:solidFill>
                <a:latin typeface="Comic Sans MS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85011" y="1207899"/>
              <a:ext cx="85725" cy="269124"/>
              <a:chOff x="6785124" y="1348404"/>
              <a:chExt cx="85725" cy="289911"/>
            </a:xfrm>
            <a:solidFill>
              <a:schemeClr val="bg2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6785124" y="1348404"/>
                <a:ext cx="85725" cy="289895"/>
              </a:xfrm>
              <a:prstGeom prst="rect">
                <a:avLst/>
              </a:prstGeom>
              <a:grpFill/>
              <a:ln w="635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" b="1" dirty="0" smtClean="0">
                    <a:solidFill>
                      <a:prstClr val="black"/>
                    </a:solidFill>
                    <a:latin typeface="Comic Sans MS"/>
                  </a:rPr>
                  <a:t>P R L</a:t>
                </a:r>
                <a:endParaRPr lang="en-US" sz="200" b="1" dirty="0">
                  <a:solidFill>
                    <a:prstClr val="black"/>
                  </a:solidFill>
                  <a:latin typeface="Comic Sans MS"/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>
                <a:off x="6813701" y="1348404"/>
                <a:ext cx="0" cy="28989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843221" y="1348420"/>
                <a:ext cx="0" cy="289895"/>
              </a:xfrm>
              <a:prstGeom prst="lin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9459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dirty="0" smtClean="0"/>
              <a:t>Existing Countermeasures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Friendly jamming / Artificial noise (with MIMO or relay nodes)</a:t>
            </a:r>
          </a:p>
          <a:p>
            <a:pPr lvl="1"/>
            <a:r>
              <a:rPr lang="en-US" dirty="0" smtClean="0"/>
              <a:t>Ineffective against: </a:t>
            </a:r>
            <a:r>
              <a:rPr lang="en-US" dirty="0" smtClean="0">
                <a:solidFill>
                  <a:srgbClr val="000000"/>
                </a:solidFill>
              </a:rPr>
              <a:t>(1) plain-text </a:t>
            </a:r>
            <a:r>
              <a:rPr lang="en-US" dirty="0" smtClean="0">
                <a:solidFill>
                  <a:srgbClr val="000000"/>
                </a:solidFill>
              </a:rPr>
              <a:t>attack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(2) cross-correlation attack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Padding</a:t>
            </a:r>
          </a:p>
          <a:p>
            <a:pPr lvl="1"/>
            <a:r>
              <a:rPr lang="en-US" dirty="0" smtClean="0"/>
              <a:t>(1) Effective in hiding traffic volume &amp; packet size but with </a:t>
            </a:r>
            <a:r>
              <a:rPr lang="en-US" dirty="0">
                <a:solidFill>
                  <a:srgbClr val="990033"/>
                </a:solidFill>
              </a:rPr>
              <a:t>100-400% </a:t>
            </a:r>
            <a:r>
              <a:rPr lang="en-US" dirty="0" smtClean="0">
                <a:solidFill>
                  <a:srgbClr val="990033"/>
                </a:solidFill>
              </a:rPr>
              <a:t>overhead</a:t>
            </a:r>
          </a:p>
          <a:p>
            <a:pPr lvl="1"/>
            <a:r>
              <a:rPr lang="en-US" dirty="0" smtClean="0"/>
              <a:t>(2) Ineffective in hiding unencrypted headers and the modulation scheme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FF"/>
                </a:solidFill>
              </a:rPr>
              <a:t>Digital encryption (block ciphering)</a:t>
            </a:r>
          </a:p>
          <a:p>
            <a:pPr lvl="1"/>
            <a:r>
              <a:rPr lang="en-US" dirty="0" smtClean="0"/>
              <a:t>(1) In a networked scenario, digital encryption is limited to MAC payload </a:t>
            </a:r>
          </a:p>
          <a:p>
            <a:pPr lvl="1"/>
            <a:r>
              <a:rPr lang="en-US" dirty="0" smtClean="0"/>
              <a:t>(2) </a:t>
            </a:r>
            <a:r>
              <a:rPr lang="en-US" dirty="0"/>
              <a:t>Ineffective in </a:t>
            </a:r>
            <a:r>
              <a:rPr lang="en-US" dirty="0" smtClean="0"/>
              <a:t>hiding mod. scheme and semi-static fields (dictionary attack)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798176"/>
            <a:ext cx="2667000" cy="19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80" y="1841540"/>
            <a:ext cx="2602943" cy="193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6172200" y="3154132"/>
            <a:ext cx="1524000" cy="1224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35998" y="28310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Correct value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8664" y="3584124"/>
            <a:ext cx="1197764" cy="261610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Sample index</a:t>
            </a:r>
            <a:endParaRPr lang="en-US" sz="14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6700" y="3644900"/>
            <a:ext cx="2343573" cy="261610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Jamming-to-Signal Ratio (dB)</a:t>
            </a:r>
            <a:endParaRPr lang="en-US" sz="14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079132" y="2428132"/>
            <a:ext cx="1727882" cy="477054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Normalized Symbol </a:t>
            </a:r>
          </a:p>
          <a:p>
            <a:r>
              <a:rPr lang="en-US" sz="1400" b="1" dirty="0" smtClean="0">
                <a:latin typeface="+mn-lt"/>
              </a:rPr>
              <a:t>Cross-Correlation</a:t>
            </a:r>
            <a:endParaRPr lang="en-US" sz="14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226246" y="2578868"/>
            <a:ext cx="697627" cy="261610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I-value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651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144000" cy="762000"/>
          </a:xfrm>
        </p:spPr>
        <p:txBody>
          <a:bodyPr/>
          <a:lstStyle/>
          <a:p>
            <a:r>
              <a:rPr lang="en-US" dirty="0" smtClean="0"/>
              <a:t>Design Goals of </a:t>
            </a:r>
            <a:r>
              <a:rPr lang="en-US" dirty="0"/>
              <a:t>Friendly CryptoJam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1999"/>
            <a:ext cx="8915400" cy="540899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</a:t>
            </a:r>
            <a:r>
              <a:rPr lang="en-US" baseline="30000" dirty="0" smtClean="0">
                <a:solidFill>
                  <a:srgbClr val="0000FF"/>
                </a:solidFill>
              </a:rPr>
              <a:t>st</a:t>
            </a:r>
            <a:r>
              <a:rPr lang="en-US" dirty="0" smtClean="0">
                <a:solidFill>
                  <a:srgbClr val="0000FF"/>
                </a:solidFill>
              </a:rPr>
              <a:t> Goal</a:t>
            </a:r>
            <a:r>
              <a:rPr lang="en-US" dirty="0" smtClean="0"/>
              <a:t>: </a:t>
            </a:r>
            <a:r>
              <a:rPr lang="en-US" dirty="0">
                <a:solidFill>
                  <a:srgbClr val="000000"/>
                </a:solidFill>
              </a:rPr>
              <a:t>Maintain interoperability with current systems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dd-on” module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Keep same set of modulation </a:t>
            </a:r>
            <a:r>
              <a:rPr lang="en-US" dirty="0" smtClean="0">
                <a:solidFill>
                  <a:srgbClr val="000000"/>
                </a:solidFill>
              </a:rPr>
              <a:t>schemes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Must know supported modulation schemes and preamble structure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Challenges:</a:t>
            </a:r>
          </a:p>
          <a:p>
            <a:pPr marL="914400" lvl="1" indent="-457200">
              <a:buAutoNum type="arabicParenBoth"/>
            </a:pPr>
            <a:r>
              <a:rPr lang="en-US" dirty="0" smtClean="0"/>
              <a:t>Must </a:t>
            </a:r>
            <a:r>
              <a:rPr lang="en-US" dirty="0" smtClean="0"/>
              <a:t>have minimal impact on the acquisition of wireless parameters</a:t>
            </a:r>
          </a:p>
          <a:p>
            <a:pPr lvl="2"/>
            <a:r>
              <a:rPr lang="en-US" dirty="0" smtClean="0"/>
              <a:t>	Ex: Frequency offset, frame timing, channel estimation, </a:t>
            </a:r>
            <a:r>
              <a:rPr lang="en-US" dirty="0" smtClean="0"/>
              <a:t>…</a:t>
            </a:r>
          </a:p>
          <a:p>
            <a:pPr marL="800100" lvl="1" indent="-342900">
              <a:buFont typeface="+mj-lt"/>
              <a:buAutoNum type="arabicParenBoth"/>
            </a:pPr>
            <a:r>
              <a:rPr lang="en-US" dirty="0"/>
              <a:t>Must be done at the symbol level</a:t>
            </a:r>
          </a:p>
          <a:p>
            <a:pPr lvl="2"/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38200" y="2499360"/>
            <a:ext cx="1524000" cy="138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362200" y="2133600"/>
            <a:ext cx="73152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802.11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31" idx="3"/>
            <a:endCxn id="33" idx="1"/>
          </p:cNvCxnSpPr>
          <p:nvPr/>
        </p:nvCxnSpPr>
        <p:spPr>
          <a:xfrm>
            <a:off x="3093720" y="2499360"/>
            <a:ext cx="208788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181600" y="2133600"/>
            <a:ext cx="73152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FCJ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000" y="21336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01010101 …</a:t>
            </a:r>
            <a:endParaRPr lang="en-US" dirty="0"/>
          </a:p>
        </p:txBody>
      </p:sp>
      <p:sp>
        <p:nvSpPr>
          <p:cNvPr id="37" name="Freeform 36"/>
          <p:cNvSpPr/>
          <p:nvPr/>
        </p:nvSpPr>
        <p:spPr bwMode="auto">
          <a:xfrm>
            <a:off x="3193210" y="2057400"/>
            <a:ext cx="1834470" cy="335062"/>
          </a:xfrm>
          <a:custGeom>
            <a:avLst/>
            <a:gdLst>
              <a:gd name="connsiteX0" fmla="*/ 0 w 5486400"/>
              <a:gd name="connsiteY0" fmla="*/ 901528 h 914407"/>
              <a:gd name="connsiteX1" fmla="*/ 914400 w 5486400"/>
              <a:gd name="connsiteY1" fmla="*/ 7 h 914407"/>
              <a:gd name="connsiteX2" fmla="*/ 1828800 w 5486400"/>
              <a:gd name="connsiteY2" fmla="*/ 914407 h 914407"/>
              <a:gd name="connsiteX3" fmla="*/ 2743200 w 5486400"/>
              <a:gd name="connsiteY3" fmla="*/ 7 h 914407"/>
              <a:gd name="connsiteX4" fmla="*/ 3657600 w 5486400"/>
              <a:gd name="connsiteY4" fmla="*/ 907968 h 914407"/>
              <a:gd name="connsiteX5" fmla="*/ 4572000 w 5486400"/>
              <a:gd name="connsiteY5" fmla="*/ 7 h 914407"/>
              <a:gd name="connsiteX6" fmla="*/ 5486400 w 5486400"/>
              <a:gd name="connsiteY6" fmla="*/ 907968 h 91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6400" h="914407">
                <a:moveTo>
                  <a:pt x="0" y="901528"/>
                </a:moveTo>
                <a:cubicBezTo>
                  <a:pt x="304800" y="449694"/>
                  <a:pt x="609600" y="-2139"/>
                  <a:pt x="914400" y="7"/>
                </a:cubicBezTo>
                <a:cubicBezTo>
                  <a:pt x="1219200" y="2153"/>
                  <a:pt x="1524000" y="914407"/>
                  <a:pt x="1828800" y="914407"/>
                </a:cubicBezTo>
                <a:cubicBezTo>
                  <a:pt x="2133600" y="914407"/>
                  <a:pt x="2438400" y="1080"/>
                  <a:pt x="2743200" y="7"/>
                </a:cubicBezTo>
                <a:cubicBezTo>
                  <a:pt x="3048000" y="-1066"/>
                  <a:pt x="3352800" y="907968"/>
                  <a:pt x="3657600" y="907968"/>
                </a:cubicBezTo>
                <a:cubicBezTo>
                  <a:pt x="3962400" y="907968"/>
                  <a:pt x="4267200" y="7"/>
                  <a:pt x="4572000" y="7"/>
                </a:cubicBezTo>
                <a:cubicBezTo>
                  <a:pt x="4876800" y="7"/>
                  <a:pt x="5181600" y="453987"/>
                  <a:pt x="5486400" y="907968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srgbClr val="0000FF"/>
              </a:solidFill>
              <a:latin typeface="Arial" charset="0"/>
              <a:ea typeface="+mn-ea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6096000" y="2025698"/>
            <a:ext cx="1834470" cy="363463"/>
          </a:xfrm>
          <a:custGeom>
            <a:avLst/>
            <a:gdLst>
              <a:gd name="connsiteX0" fmla="*/ 0 w 5486400"/>
              <a:gd name="connsiteY0" fmla="*/ 901528 h 914407"/>
              <a:gd name="connsiteX1" fmla="*/ 914400 w 5486400"/>
              <a:gd name="connsiteY1" fmla="*/ 7 h 914407"/>
              <a:gd name="connsiteX2" fmla="*/ 1828800 w 5486400"/>
              <a:gd name="connsiteY2" fmla="*/ 914407 h 914407"/>
              <a:gd name="connsiteX3" fmla="*/ 2743200 w 5486400"/>
              <a:gd name="connsiteY3" fmla="*/ 7 h 914407"/>
              <a:gd name="connsiteX4" fmla="*/ 3657600 w 5486400"/>
              <a:gd name="connsiteY4" fmla="*/ 907968 h 914407"/>
              <a:gd name="connsiteX5" fmla="*/ 4572000 w 5486400"/>
              <a:gd name="connsiteY5" fmla="*/ 7 h 914407"/>
              <a:gd name="connsiteX6" fmla="*/ 5486400 w 5486400"/>
              <a:gd name="connsiteY6" fmla="*/ 907968 h 91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6400" h="914407">
                <a:moveTo>
                  <a:pt x="0" y="901528"/>
                </a:moveTo>
                <a:cubicBezTo>
                  <a:pt x="304800" y="449694"/>
                  <a:pt x="609600" y="-2139"/>
                  <a:pt x="914400" y="7"/>
                </a:cubicBezTo>
                <a:cubicBezTo>
                  <a:pt x="1219200" y="2153"/>
                  <a:pt x="1524000" y="914407"/>
                  <a:pt x="1828800" y="914407"/>
                </a:cubicBezTo>
                <a:cubicBezTo>
                  <a:pt x="2133600" y="914407"/>
                  <a:pt x="2438400" y="1080"/>
                  <a:pt x="2743200" y="7"/>
                </a:cubicBezTo>
                <a:cubicBezTo>
                  <a:pt x="3048000" y="-1066"/>
                  <a:pt x="3352800" y="907968"/>
                  <a:pt x="3657600" y="907968"/>
                </a:cubicBezTo>
                <a:cubicBezTo>
                  <a:pt x="3962400" y="907968"/>
                  <a:pt x="4267200" y="7"/>
                  <a:pt x="4572000" y="7"/>
                </a:cubicBezTo>
                <a:cubicBezTo>
                  <a:pt x="4876800" y="7"/>
                  <a:pt x="5181600" y="453987"/>
                  <a:pt x="5486400" y="907968"/>
                </a:cubicBez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913120" y="2499360"/>
            <a:ext cx="217733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8" descr="http://4vector.com/i/free-vector-wireless-directional-antenna-clip-art_116433_Wireless_Directional_Antenna_clip_art_h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452" y="1810109"/>
            <a:ext cx="59634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144000" cy="762000"/>
          </a:xfrm>
        </p:spPr>
        <p:txBody>
          <a:bodyPr/>
          <a:lstStyle/>
          <a:p>
            <a:r>
              <a:rPr lang="en-US" dirty="0"/>
              <a:t>Design Goals of Friendly </a:t>
            </a:r>
            <a:r>
              <a:rPr lang="en-US" dirty="0" err="1" smtClean="0"/>
              <a:t>CryptoJam</a:t>
            </a:r>
            <a:r>
              <a:rPr lang="en-US" dirty="0" smtClean="0"/>
              <a:t> (Cont’d)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1999"/>
            <a:ext cx="8915400" cy="540899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</a:t>
            </a:r>
            <a:r>
              <a:rPr lang="en-US" baseline="30000" dirty="0" smtClean="0">
                <a:solidFill>
                  <a:srgbClr val="0000FF"/>
                </a:solidFill>
              </a:rPr>
              <a:t>nd</a:t>
            </a:r>
            <a:r>
              <a:rPr lang="en-US" dirty="0" smtClean="0">
                <a:solidFill>
                  <a:srgbClr val="0000FF"/>
                </a:solidFill>
              </a:rPr>
              <a:t> Goal</a:t>
            </a:r>
            <a:r>
              <a:rPr lang="en-US" dirty="0" smtClean="0"/>
              <a:t>: Hide unencrypted/semi-static encrypted PHY</a:t>
            </a:r>
            <a:r>
              <a:rPr lang="en-US" dirty="0"/>
              <a:t>/</a:t>
            </a:r>
            <a:r>
              <a:rPr lang="en-US" dirty="0" smtClean="0"/>
              <a:t>MAC headers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Implications: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 </a:t>
            </a:r>
            <a:r>
              <a:rPr lang="en-US" b="1" dirty="0" smtClean="0"/>
              <a:t>symbol-level stream </a:t>
            </a:r>
            <a:r>
              <a:rPr lang="en-US" b="1" dirty="0"/>
              <a:t>cipher </a:t>
            </a:r>
            <a:r>
              <a:rPr lang="en-US" dirty="0" smtClean="0">
                <a:solidFill>
                  <a:srgbClr val="000000"/>
                </a:solidFill>
              </a:rPr>
              <a:t>that is robust </a:t>
            </a:r>
            <a:r>
              <a:rPr lang="en-US" dirty="0">
                <a:solidFill>
                  <a:srgbClr val="000000"/>
                </a:solidFill>
              </a:rPr>
              <a:t>to </a:t>
            </a:r>
            <a:r>
              <a:rPr lang="en-US" dirty="0" smtClean="0">
                <a:solidFill>
                  <a:srgbClr val="000000"/>
                </a:solidFill>
              </a:rPr>
              <a:t>cross-correlation attacks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Keys must vary on a </a:t>
            </a:r>
            <a:r>
              <a:rPr lang="en-US" b="1" dirty="0" smtClean="0"/>
              <a:t>per-frame</a:t>
            </a:r>
            <a:r>
              <a:rPr lang="en-US" dirty="0" smtClean="0">
                <a:solidFill>
                  <a:srgbClr val="000000"/>
                </a:solidFill>
              </a:rPr>
              <a:t> basis to counter dictionary attacks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Must be able </a:t>
            </a:r>
            <a:r>
              <a:rPr lang="en-US" dirty="0">
                <a:solidFill>
                  <a:srgbClr val="000000"/>
                </a:solidFill>
              </a:rPr>
              <a:t>to </a:t>
            </a:r>
            <a:r>
              <a:rPr lang="en-US" b="1" dirty="0"/>
              <a:t>identify</a:t>
            </a:r>
            <a:r>
              <a:rPr lang="en-US" dirty="0"/>
              <a:t> </a:t>
            </a:r>
            <a:r>
              <a:rPr lang="en-US" dirty="0" smtClean="0">
                <a:solidFill>
                  <a:srgbClr val="000000"/>
                </a:solidFill>
              </a:rPr>
              <a:t>senders without their (encrypted) MAC addresses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sz="24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Challenges</a:t>
            </a:r>
            <a:r>
              <a:rPr lang="en-US" dirty="0">
                <a:solidFill>
                  <a:srgbClr val="0000FF"/>
                </a:solidFill>
              </a:rPr>
              <a:t>:</a:t>
            </a:r>
          </a:p>
          <a:p>
            <a:pPr marL="914400" lvl="1" indent="-457200">
              <a:buAutoNum type="arabicParenBoth"/>
            </a:pPr>
            <a:r>
              <a:rPr lang="en-US" dirty="0" smtClean="0"/>
              <a:t>How to convey </a:t>
            </a:r>
            <a:r>
              <a:rPr lang="en-US" dirty="0"/>
              <a:t>per-frame IDs for pulling up the right decryption key before the arrival of </a:t>
            </a:r>
            <a:r>
              <a:rPr lang="en-US" dirty="0" smtClean="0"/>
              <a:t>the PHY </a:t>
            </a:r>
            <a:r>
              <a:rPr lang="en-US" dirty="0"/>
              <a:t>header</a:t>
            </a:r>
          </a:p>
          <a:p>
            <a:pPr marL="914400" lvl="1" indent="-457200">
              <a:buAutoNum type="arabicParenBoth"/>
            </a:pPr>
            <a:r>
              <a:rPr lang="en-US" dirty="0" smtClean="0"/>
              <a:t>How to generate an unpredictable </a:t>
            </a:r>
            <a:r>
              <a:rPr lang="en-US" dirty="0"/>
              <a:t>cipher-text for each frame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990600" y="3431435"/>
            <a:ext cx="6553200" cy="378565"/>
            <a:chOff x="1219198" y="2895598"/>
            <a:chExt cx="5791199" cy="378565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1281542" y="2902001"/>
              <a:ext cx="5728855" cy="36576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990033"/>
                </a:solidFill>
                <a:latin typeface="Comic Sans MS"/>
              </a:endParaRPr>
            </a:p>
          </p:txBody>
        </p:sp>
        <p:cxnSp>
          <p:nvCxnSpPr>
            <p:cNvPr id="6" name="Straight Connector 5"/>
            <p:cNvCxnSpPr>
              <a:cxnSpLocks noChangeAspect="1"/>
            </p:cNvCxnSpPr>
            <p:nvPr/>
          </p:nvCxnSpPr>
          <p:spPr>
            <a:xfrm>
              <a:off x="1981200" y="2902001"/>
              <a:ext cx="0" cy="3657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 noChangeAspect="1"/>
            </p:cNvCxnSpPr>
            <p:nvPr/>
          </p:nvCxnSpPr>
          <p:spPr>
            <a:xfrm>
              <a:off x="2895600" y="2908403"/>
              <a:ext cx="0" cy="3657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 noChangeAspect="1"/>
            </p:cNvCxnSpPr>
            <p:nvPr/>
          </p:nvCxnSpPr>
          <p:spPr>
            <a:xfrm>
              <a:off x="3837710" y="2895598"/>
              <a:ext cx="0" cy="3657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>
              <a:spLocks noChangeAspect="1"/>
            </p:cNvSpPr>
            <p:nvPr/>
          </p:nvSpPr>
          <p:spPr>
            <a:xfrm>
              <a:off x="1219198" y="2895598"/>
              <a:ext cx="862277" cy="353943"/>
            </a:xfrm>
            <a:prstGeom prst="rect">
              <a:avLst/>
            </a:prstGeom>
            <a:noFill/>
          </p:spPr>
          <p:txBody>
            <a:bodyPr wrap="none" tIns="91440" rtlCol="0">
              <a:spAutoFit/>
            </a:bodyPr>
            <a:lstStyle/>
            <a:p>
              <a:r>
                <a:rPr lang="en-US" sz="1400" dirty="0" smtClean="0">
                  <a:solidFill>
                    <a:srgbClr val="990033"/>
                  </a:solidFill>
                </a:rPr>
                <a:t>Preamble</a:t>
              </a:r>
              <a:endParaRPr lang="en-US" sz="1400" dirty="0">
                <a:solidFill>
                  <a:srgbClr val="990033"/>
                </a:solidFill>
              </a:endParaRPr>
            </a:p>
          </p:txBody>
        </p:sp>
        <p:sp>
          <p:nvSpPr>
            <p:cNvPr id="10" name="TextBox 9"/>
            <p:cNvSpPr txBox="1">
              <a:spLocks noChangeAspect="1"/>
            </p:cNvSpPr>
            <p:nvPr/>
          </p:nvSpPr>
          <p:spPr>
            <a:xfrm>
              <a:off x="1927015" y="2902001"/>
              <a:ext cx="1083691" cy="353943"/>
            </a:xfrm>
            <a:prstGeom prst="rect">
              <a:avLst/>
            </a:prstGeom>
            <a:noFill/>
          </p:spPr>
          <p:txBody>
            <a:bodyPr wrap="none" tIns="91440" rtlCol="0">
              <a:spAutoFit/>
            </a:bodyPr>
            <a:lstStyle/>
            <a:p>
              <a:r>
                <a:rPr lang="en-US" sz="1400" dirty="0" smtClean="0">
                  <a:solidFill>
                    <a:srgbClr val="990033"/>
                  </a:solidFill>
                </a:rPr>
                <a:t>PHY header</a:t>
              </a:r>
              <a:endParaRPr lang="en-US" sz="1400" dirty="0">
                <a:solidFill>
                  <a:srgbClr val="990033"/>
                </a:solidFill>
              </a:endParaRPr>
            </a:p>
          </p:txBody>
        </p:sp>
        <p:sp>
          <p:nvSpPr>
            <p:cNvPr id="11" name="TextBox 10"/>
            <p:cNvSpPr txBox="1">
              <a:spLocks noChangeAspect="1"/>
            </p:cNvSpPr>
            <p:nvPr/>
          </p:nvSpPr>
          <p:spPr>
            <a:xfrm>
              <a:off x="2840719" y="2902001"/>
              <a:ext cx="1118499" cy="353943"/>
            </a:xfrm>
            <a:prstGeom prst="rect">
              <a:avLst/>
            </a:prstGeom>
            <a:noFill/>
          </p:spPr>
          <p:txBody>
            <a:bodyPr wrap="none" tIns="91440" rtlCol="0">
              <a:spAutoFit/>
            </a:bodyPr>
            <a:lstStyle/>
            <a:p>
              <a:r>
                <a:rPr lang="en-US" sz="1400" dirty="0" smtClean="0">
                  <a:solidFill>
                    <a:srgbClr val="990033"/>
                  </a:solidFill>
                </a:rPr>
                <a:t>MAC header</a:t>
              </a:r>
              <a:endParaRPr lang="en-US" sz="1400" dirty="0">
                <a:solidFill>
                  <a:srgbClr val="990033"/>
                </a:solidFill>
              </a:endParaRPr>
            </a:p>
          </p:txBody>
        </p:sp>
        <p:sp>
          <p:nvSpPr>
            <p:cNvPr id="12" name="TextBox 11"/>
            <p:cNvSpPr txBox="1">
              <a:spLocks noChangeAspect="1"/>
            </p:cNvSpPr>
            <p:nvPr/>
          </p:nvSpPr>
          <p:spPr>
            <a:xfrm>
              <a:off x="5053495" y="2895598"/>
              <a:ext cx="754091" cy="353943"/>
            </a:xfrm>
            <a:prstGeom prst="rect">
              <a:avLst/>
            </a:prstGeom>
            <a:noFill/>
          </p:spPr>
          <p:txBody>
            <a:bodyPr wrap="none" tIns="91440" rtlCol="0">
              <a:spAutoFit/>
            </a:bodyPr>
            <a:lstStyle/>
            <a:p>
              <a:r>
                <a:rPr lang="en-US" sz="1400" dirty="0" smtClean="0">
                  <a:solidFill>
                    <a:srgbClr val="990033"/>
                  </a:solidFill>
                </a:rPr>
                <a:t>Payload</a:t>
              </a:r>
              <a:endParaRPr lang="en-US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9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dirty="0"/>
              <a:t>Design Goals of Friendly CryptoJam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399"/>
            <a:ext cx="8915400" cy="55626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</a:t>
            </a:r>
            <a:r>
              <a:rPr lang="en-US" baseline="30000" dirty="0" smtClean="0">
                <a:solidFill>
                  <a:srgbClr val="0000FF"/>
                </a:solidFill>
              </a:rPr>
              <a:t>rd</a:t>
            </a:r>
            <a:r>
              <a:rPr lang="en-US" dirty="0" smtClean="0">
                <a:solidFill>
                  <a:srgbClr val="0000FF"/>
                </a:solidFill>
              </a:rPr>
              <a:t> Goal</a:t>
            </a:r>
            <a:r>
              <a:rPr lang="en-US" dirty="0" smtClean="0"/>
              <a:t>: Hide modulation scheme without sacrificing throughput</a:t>
            </a:r>
          </a:p>
          <a:p>
            <a:pPr lvl="1"/>
            <a:r>
              <a:rPr lang="en-US" dirty="0" err="1" smtClean="0"/>
              <a:t>Decorrelate</a:t>
            </a:r>
            <a:r>
              <a:rPr lang="en-US" dirty="0" smtClean="0"/>
              <a:t> packet </a:t>
            </a:r>
            <a:r>
              <a:rPr lang="en-US" u="sng" dirty="0"/>
              <a:t>size</a:t>
            </a:r>
            <a:r>
              <a:rPr lang="en-US" dirty="0"/>
              <a:t> from frame </a:t>
            </a:r>
            <a:r>
              <a:rPr lang="en-US" u="sng" dirty="0" smtClean="0"/>
              <a:t>duration</a:t>
            </a:r>
            <a:endParaRPr lang="en-US" u="sng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Maintain same BER performance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Idea:</a:t>
            </a:r>
          </a:p>
          <a:p>
            <a:pPr lvl="1"/>
            <a:r>
              <a:rPr lang="en-US" dirty="0" smtClean="0"/>
              <a:t>Upgrade payload’s mod. scheme</a:t>
            </a:r>
            <a:r>
              <a:rPr lang="en-US" dirty="0"/>
              <a:t> </a:t>
            </a:r>
            <a:r>
              <a:rPr lang="en-US" dirty="0" smtClean="0"/>
              <a:t>to the </a:t>
            </a:r>
            <a:r>
              <a:rPr lang="en-US" dirty="0" smtClean="0">
                <a:solidFill>
                  <a:srgbClr val="0000FF"/>
                </a:solidFill>
              </a:rPr>
              <a:t>highest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modulation order using a secret  sequence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Challenges:</a:t>
            </a:r>
          </a:p>
          <a:p>
            <a:pPr marL="914400" lvl="1" indent="-457200">
              <a:buAutoNum type="arabicParenBoth"/>
            </a:pPr>
            <a:r>
              <a:rPr lang="en-US" dirty="0" smtClean="0"/>
              <a:t>Upgrading the modulation scheme may degrade data rate</a:t>
            </a:r>
          </a:p>
          <a:p>
            <a:pPr marL="914400" lvl="1" indent="-457200">
              <a:buAutoNum type="arabicParenBoth"/>
            </a:pPr>
            <a:r>
              <a:rPr lang="en-US" dirty="0" smtClean="0"/>
              <a:t>Rx needs to recover the original modulation symbols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105400" y="2684607"/>
            <a:ext cx="1196340" cy="1030143"/>
          </a:xfrm>
          <a:prstGeom prst="straightConnector1">
            <a:avLst/>
          </a:prstGeom>
          <a:ln w="15875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186716" y="2971800"/>
            <a:ext cx="514891" cy="726172"/>
          </a:xfrm>
          <a:prstGeom prst="straightConnector1">
            <a:avLst/>
          </a:prstGeom>
          <a:ln w="15875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895038" y="2971801"/>
            <a:ext cx="475869" cy="754746"/>
          </a:xfrm>
          <a:prstGeom prst="straightConnector1">
            <a:avLst/>
          </a:prstGeom>
          <a:ln w="15875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370908" y="2721270"/>
            <a:ext cx="1060838" cy="976702"/>
          </a:xfrm>
          <a:prstGeom prst="straightConnector1">
            <a:avLst/>
          </a:prstGeom>
          <a:ln w="15875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>
            <a:grpSpLocks/>
          </p:cNvGrpSpPr>
          <p:nvPr/>
        </p:nvGrpSpPr>
        <p:grpSpPr>
          <a:xfrm>
            <a:off x="5716905" y="3714750"/>
            <a:ext cx="731520" cy="731520"/>
            <a:chOff x="3676650" y="990600"/>
            <a:chExt cx="1828800" cy="1645920"/>
          </a:xfrm>
        </p:grpSpPr>
        <p:grpSp>
          <p:nvGrpSpPr>
            <p:cNvPr id="59" name="Group 58"/>
            <p:cNvGrpSpPr/>
            <p:nvPr/>
          </p:nvGrpSpPr>
          <p:grpSpPr>
            <a:xfrm>
              <a:off x="3676650" y="990600"/>
              <a:ext cx="1828800" cy="1645920"/>
              <a:chOff x="708162" y="3459480"/>
              <a:chExt cx="1828800" cy="1645920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>
                <a:off x="708162" y="4340447"/>
                <a:ext cx="18288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V="1">
                <a:off x="1622434" y="3459480"/>
                <a:ext cx="0" cy="1645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Oval 63"/>
            <p:cNvSpPr/>
            <p:nvPr/>
          </p:nvSpPr>
          <p:spPr>
            <a:xfrm>
              <a:off x="5105400" y="2380488"/>
              <a:ext cx="137160" cy="123444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008120" y="2380488"/>
              <a:ext cx="137160" cy="12344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007855" y="1283872"/>
              <a:ext cx="137160" cy="1234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105400" y="1283872"/>
              <a:ext cx="137160" cy="12344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4678680" y="3733800"/>
            <a:ext cx="731520" cy="731520"/>
            <a:chOff x="3789426" y="990600"/>
            <a:chExt cx="1645920" cy="1645920"/>
          </a:xfrm>
        </p:grpSpPr>
        <p:grpSp>
          <p:nvGrpSpPr>
            <p:cNvPr id="75" name="Group 74"/>
            <p:cNvGrpSpPr/>
            <p:nvPr/>
          </p:nvGrpSpPr>
          <p:grpSpPr>
            <a:xfrm>
              <a:off x="3789426" y="990600"/>
              <a:ext cx="1645920" cy="1645920"/>
              <a:chOff x="820938" y="3459480"/>
              <a:chExt cx="1645920" cy="1645920"/>
            </a:xfrm>
          </p:grpSpPr>
          <p:cxnSp>
            <p:nvCxnSpPr>
              <p:cNvPr id="80" name="Straight Arrow Connector 79"/>
              <p:cNvCxnSpPr/>
              <p:nvPr/>
            </p:nvCxnSpPr>
            <p:spPr>
              <a:xfrm>
                <a:off x="820938" y="4304306"/>
                <a:ext cx="164592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1646375" y="3459480"/>
                <a:ext cx="0" cy="1645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Oval 76"/>
            <p:cNvSpPr/>
            <p:nvPr/>
          </p:nvSpPr>
          <p:spPr>
            <a:xfrm>
              <a:off x="4008119" y="1746602"/>
              <a:ext cx="144018" cy="1440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5105399" y="1746602"/>
              <a:ext cx="144018" cy="1440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17080" y="3733800"/>
            <a:ext cx="731520" cy="731520"/>
            <a:chOff x="7195343" y="2886927"/>
            <a:chExt cx="731520" cy="731520"/>
          </a:xfrm>
        </p:grpSpPr>
        <p:grpSp>
          <p:nvGrpSpPr>
            <p:cNvPr id="83" name="Group 82"/>
            <p:cNvGrpSpPr/>
            <p:nvPr/>
          </p:nvGrpSpPr>
          <p:grpSpPr>
            <a:xfrm>
              <a:off x="7195343" y="2886927"/>
              <a:ext cx="731520" cy="731520"/>
              <a:chOff x="-61600" y="2869393"/>
              <a:chExt cx="3200400" cy="2880360"/>
            </a:xfrm>
          </p:grpSpPr>
          <p:cxnSp>
            <p:nvCxnSpPr>
              <p:cNvPr id="100" name="Straight Arrow Connector 99"/>
              <p:cNvCxnSpPr/>
              <p:nvPr/>
            </p:nvCxnSpPr>
            <p:spPr>
              <a:xfrm>
                <a:off x="-61600" y="4253598"/>
                <a:ext cx="32004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V="1">
                <a:off x="1591940" y="2869393"/>
                <a:ext cx="0" cy="288036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Oval 83"/>
            <p:cNvSpPr/>
            <p:nvPr/>
          </p:nvSpPr>
          <p:spPr>
            <a:xfrm>
              <a:off x="7659747" y="3311923"/>
              <a:ext cx="45720" cy="45720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7455440" y="3311923"/>
              <a:ext cx="45720" cy="457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7449170" y="3130624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7659747" y="3130624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7248734" y="3131986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7865903" y="313198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7248734" y="3311923"/>
              <a:ext cx="45720" cy="457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7865903" y="3311923"/>
              <a:ext cx="45720" cy="45720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7659747" y="3491478"/>
              <a:ext cx="45720" cy="45720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7455321" y="3491478"/>
              <a:ext cx="45720" cy="457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7248615" y="3491478"/>
              <a:ext cx="45720" cy="457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7865903" y="3491478"/>
              <a:ext cx="45720" cy="45720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7659747" y="295239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7454491" y="2952396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7247785" y="2952396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7865903" y="295239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24600" y="1981200"/>
            <a:ext cx="914400" cy="914400"/>
            <a:chOff x="6707615" y="1600200"/>
            <a:chExt cx="914400" cy="914400"/>
          </a:xfrm>
        </p:grpSpPr>
        <p:grpSp>
          <p:nvGrpSpPr>
            <p:cNvPr id="22" name="Group 21"/>
            <p:cNvGrpSpPr/>
            <p:nvPr/>
          </p:nvGrpSpPr>
          <p:grpSpPr>
            <a:xfrm>
              <a:off x="6707615" y="1600200"/>
              <a:ext cx="914400" cy="914400"/>
              <a:chOff x="-61600" y="2869393"/>
              <a:chExt cx="3200400" cy="2880360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-61600" y="4228594"/>
                <a:ext cx="32004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1591940" y="2869393"/>
                <a:ext cx="0" cy="288036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Oval 123"/>
            <p:cNvSpPr/>
            <p:nvPr/>
          </p:nvSpPr>
          <p:spPr>
            <a:xfrm>
              <a:off x="6984427" y="184698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885130" y="184698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882083" y="1746486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984427" y="1746486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784668" y="174724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7084622" y="174724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784668" y="184698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7084622" y="184698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984427" y="1946515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885073" y="1946515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784610" y="1946515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7084622" y="1946515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984427" y="164769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884669" y="164769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784207" y="164769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7084622" y="164769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990962" y="2303606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891665" y="2303606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888618" y="2203109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990962" y="2203109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791203" y="2203863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7091157" y="2203863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791203" y="2303606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7091157" y="2303606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6990962" y="2403138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891608" y="2403138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791145" y="2403138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7091157" y="2403138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990962" y="2104313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891204" y="2104313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790742" y="2104313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7091157" y="2104313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441235" y="2303693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341938" y="2303693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338891" y="2203195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441235" y="2203195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7241476" y="2203950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7541430" y="2203950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241476" y="2303693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7541430" y="2303693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7441235" y="2403224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341880" y="2403224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7241418" y="2403224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7541430" y="2403224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7441235" y="2104399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7341477" y="2104399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7241015" y="2104399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7541430" y="2104399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7441235" y="1846984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7341938" y="1846984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7338891" y="1746486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7441235" y="1746486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7241476" y="1747240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7541430" y="1747240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241476" y="1846984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7541430" y="1846984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7441235" y="1946515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7341880" y="1946515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7241418" y="1946515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7541430" y="1946515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7441235" y="1647690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7341477" y="1647690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7241015" y="1647690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7541430" y="1647690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92440" y="3701415"/>
            <a:ext cx="822960" cy="822960"/>
            <a:chOff x="7711440" y="4198987"/>
            <a:chExt cx="822960" cy="822960"/>
          </a:xfrm>
        </p:grpSpPr>
        <p:grpSp>
          <p:nvGrpSpPr>
            <p:cNvPr id="120" name="Group 119"/>
            <p:cNvGrpSpPr/>
            <p:nvPr/>
          </p:nvGrpSpPr>
          <p:grpSpPr>
            <a:xfrm>
              <a:off x="7711440" y="4198987"/>
              <a:ext cx="822960" cy="822960"/>
              <a:chOff x="-61600" y="2869393"/>
              <a:chExt cx="3200400" cy="2880360"/>
            </a:xfrm>
          </p:grpSpPr>
          <p:cxnSp>
            <p:nvCxnSpPr>
              <p:cNvPr id="249" name="Straight Arrow Connector 248"/>
              <p:cNvCxnSpPr/>
              <p:nvPr/>
            </p:nvCxnSpPr>
            <p:spPr>
              <a:xfrm>
                <a:off x="-61600" y="4250819"/>
                <a:ext cx="32004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Arrow Connector 249"/>
              <p:cNvCxnSpPr/>
              <p:nvPr/>
            </p:nvCxnSpPr>
            <p:spPr>
              <a:xfrm flipV="1">
                <a:off x="1591940" y="2869393"/>
                <a:ext cx="0" cy="288036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Oval 120"/>
            <p:cNvSpPr/>
            <p:nvPr/>
          </p:nvSpPr>
          <p:spPr>
            <a:xfrm>
              <a:off x="7960571" y="441982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7871204" y="441982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7868461" y="432937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7960571" y="432937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7780788" y="433005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8050746" y="433005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7780788" y="441982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8050746" y="441982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7960571" y="4509401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7871152" y="4509401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7780736" y="4509401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8050746" y="4509401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7960571" y="4240458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7870789" y="4240458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7780373" y="4240458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8050746" y="4240458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7966452" y="4831418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7877085" y="4831418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7874343" y="4740970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7966452" y="4740970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7786669" y="4741649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8056628" y="4741649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7786669" y="4831418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8056628" y="4831418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7966452" y="4920996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7877033" y="4920996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>
              <a:off x="7786617" y="4920996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8056628" y="4920996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966452" y="4652053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7876670" y="4652053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7786254" y="4652053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8056628" y="4652053"/>
              <a:ext cx="36576" cy="36576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8371698" y="4831495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8282331" y="4831495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8279588" y="4741048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8371698" y="4741048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8191915" y="4741727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8461873" y="4741727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8191915" y="4831495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8461873" y="4831495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8371698" y="4921074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8282279" y="4921074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8191863" y="4921074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8461873" y="4921074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8371698" y="4652131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8281916" y="4652131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8191500" y="4652131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8461873" y="4652131"/>
              <a:ext cx="36576" cy="3657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8371698" y="4419822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8282331" y="4419822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8279588" y="4329374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8371698" y="4329374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8191915" y="4330053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8461873" y="4330053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8191915" y="4419822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8461873" y="4419822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8371698" y="4509401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8282279" y="4509401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8191863" y="4509401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8461873" y="4509401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8371698" y="4240458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8281916" y="4240458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8191500" y="4240458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8461873" y="4240458"/>
              <a:ext cx="36576" cy="3657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745842" y="4572000"/>
            <a:ext cx="62869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+mn-lt"/>
              </a:rPr>
              <a:t>BPSK</a:t>
            </a:r>
            <a:endParaRPr lang="en-US" sz="1700" dirty="0">
              <a:latin typeface="+mn-lt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5771297" y="4572000"/>
            <a:ext cx="65755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+mn-lt"/>
              </a:rPr>
              <a:t>QPSK</a:t>
            </a:r>
            <a:endParaRPr lang="en-US" sz="1700" dirty="0">
              <a:latin typeface="+mn-lt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7027958" y="4572000"/>
            <a:ext cx="9332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+mn-lt"/>
              </a:rPr>
              <a:t>16-QAM</a:t>
            </a:r>
            <a:endParaRPr lang="en-US" sz="1700" dirty="0">
              <a:latin typeface="+mn-lt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8048625" y="4572000"/>
            <a:ext cx="9332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+mn-lt"/>
              </a:rPr>
              <a:t>64-QAM</a:t>
            </a:r>
            <a:endParaRPr lang="en-US" sz="1700" dirty="0">
              <a:latin typeface="+mn-lt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6315165" y="1657350"/>
            <a:ext cx="9332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+mn-lt"/>
              </a:rPr>
              <a:t>64-QAM</a:t>
            </a:r>
            <a:endParaRPr lang="en-US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11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144000" cy="762000"/>
          </a:xfrm>
        </p:spPr>
        <p:txBody>
          <a:bodyPr/>
          <a:lstStyle/>
          <a:p>
            <a:r>
              <a:rPr lang="en-US" dirty="0" smtClean="0"/>
              <a:t>Friendly Jamming vs.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Friendly jamming signal is </a:t>
            </a:r>
            <a:r>
              <a:rPr lang="en-US" dirty="0" smtClean="0">
                <a:solidFill>
                  <a:srgbClr val="0000FF"/>
                </a:solidFill>
              </a:rPr>
              <a:t>controllable</a:t>
            </a:r>
            <a:r>
              <a:rPr lang="en-US" dirty="0" smtClean="0"/>
              <a:t> but </a:t>
            </a:r>
            <a:r>
              <a:rPr lang="en-US" dirty="0" smtClean="0">
                <a:solidFill>
                  <a:srgbClr val="0000FF"/>
                </a:solidFill>
              </a:rPr>
              <a:t>independent</a:t>
            </a:r>
            <a:r>
              <a:rPr lang="en-US" dirty="0" smtClean="0"/>
              <a:t> of the data</a:t>
            </a:r>
          </a:p>
          <a:p>
            <a:pPr lvl="1"/>
            <a:r>
              <a:rPr lang="en-US" dirty="0">
                <a:sym typeface="Wingdings" pitchFamily="2" charset="2"/>
              </a:rPr>
              <a:t>U</a:t>
            </a:r>
            <a:r>
              <a:rPr lang="en-US" dirty="0" smtClean="0">
                <a:sym typeface="Wingdings" pitchFamily="2" charset="2"/>
              </a:rPr>
              <a:t>nder existing friendly jamming schemes, </a:t>
            </a:r>
            <a:r>
              <a:rPr lang="en-US" dirty="0">
                <a:sym typeface="Wingdings" pitchFamily="2" charset="2"/>
              </a:rPr>
              <a:t>an information frame </a:t>
            </a:r>
            <a:r>
              <a:rPr lang="en-US" dirty="0" smtClean="0">
                <a:sym typeface="Wingdings" pitchFamily="2" charset="2"/>
              </a:rPr>
              <a:t>can still be partially or fully recovered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by a MIMO-capable adversary</a:t>
            </a:r>
            <a:endParaRPr lang="en-US" dirty="0" smtClean="0"/>
          </a:p>
          <a:p>
            <a:r>
              <a:rPr lang="en-US" dirty="0" smtClean="0"/>
              <a:t>Collision is </a:t>
            </a:r>
            <a:r>
              <a:rPr lang="en-US" dirty="0" smtClean="0">
                <a:solidFill>
                  <a:srgbClr val="0000FF"/>
                </a:solidFill>
              </a:rPr>
              <a:t>uncontrollable</a:t>
            </a:r>
            <a:endParaRPr lang="en-US" dirty="0" smtClean="0"/>
          </a:p>
          <a:p>
            <a:pPr lvl="1"/>
            <a:r>
              <a:rPr lang="en-US" dirty="0">
                <a:sym typeface="Wingdings" pitchFamily="2" charset="2"/>
              </a:rPr>
              <a:t>J</a:t>
            </a:r>
            <a:r>
              <a:rPr lang="en-US" dirty="0" smtClean="0">
                <a:sym typeface="Wingdings" pitchFamily="2" charset="2"/>
              </a:rPr>
              <a:t>amming signal is modulated with a structured modulation 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Theoretically, collided frames are not </a:t>
            </a:r>
            <a:r>
              <a:rPr lang="en-US" u="sng" dirty="0" smtClean="0">
                <a:sym typeface="Wingdings" pitchFamily="2" charset="2"/>
              </a:rPr>
              <a:t>recoverable</a:t>
            </a:r>
            <a:endParaRPr lang="en-US" sz="1400" u="sng" dirty="0" smtClean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Superposition of modulated signals creates a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new</a:t>
            </a:r>
            <a:r>
              <a:rPr lang="en-US" dirty="0">
                <a:sym typeface="Wingdings" pitchFamily="2" charset="2"/>
              </a:rPr>
              <a:t> constellation </a:t>
            </a:r>
            <a:r>
              <a:rPr lang="en-US" dirty="0" smtClean="0">
                <a:sym typeface="Wingdings" pitchFamily="2" charset="2"/>
              </a:rPr>
              <a:t>map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Example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/>
              <a:t>S</a:t>
            </a:r>
            <a:r>
              <a:rPr lang="en-US" dirty="0" smtClean="0"/>
              <a:t>uperposition of two </a:t>
            </a:r>
            <a:r>
              <a:rPr lang="en-US" dirty="0"/>
              <a:t>QPSK-modulated </a:t>
            </a:r>
            <a:r>
              <a:rPr lang="en-US" dirty="0" smtClean="0"/>
              <a:t>signals</a:t>
            </a:r>
            <a:endParaRPr lang="en-US" dirty="0"/>
          </a:p>
          <a:p>
            <a:endParaRPr lang="en-US" sz="3000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sz="1600" dirty="0">
              <a:sym typeface="Wingdings" pitchFamily="2" charset="2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6855300" y="2636738"/>
            <a:ext cx="1834470" cy="335062"/>
          </a:xfrm>
          <a:custGeom>
            <a:avLst/>
            <a:gdLst>
              <a:gd name="connsiteX0" fmla="*/ 0 w 5486400"/>
              <a:gd name="connsiteY0" fmla="*/ 901528 h 914407"/>
              <a:gd name="connsiteX1" fmla="*/ 914400 w 5486400"/>
              <a:gd name="connsiteY1" fmla="*/ 7 h 914407"/>
              <a:gd name="connsiteX2" fmla="*/ 1828800 w 5486400"/>
              <a:gd name="connsiteY2" fmla="*/ 914407 h 914407"/>
              <a:gd name="connsiteX3" fmla="*/ 2743200 w 5486400"/>
              <a:gd name="connsiteY3" fmla="*/ 7 h 914407"/>
              <a:gd name="connsiteX4" fmla="*/ 3657600 w 5486400"/>
              <a:gd name="connsiteY4" fmla="*/ 907968 h 914407"/>
              <a:gd name="connsiteX5" fmla="*/ 4572000 w 5486400"/>
              <a:gd name="connsiteY5" fmla="*/ 7 h 914407"/>
              <a:gd name="connsiteX6" fmla="*/ 5486400 w 5486400"/>
              <a:gd name="connsiteY6" fmla="*/ 907968 h 91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6400" h="914407">
                <a:moveTo>
                  <a:pt x="0" y="901528"/>
                </a:moveTo>
                <a:cubicBezTo>
                  <a:pt x="304800" y="449694"/>
                  <a:pt x="609600" y="-2139"/>
                  <a:pt x="914400" y="7"/>
                </a:cubicBezTo>
                <a:cubicBezTo>
                  <a:pt x="1219200" y="2153"/>
                  <a:pt x="1524000" y="914407"/>
                  <a:pt x="1828800" y="914407"/>
                </a:cubicBezTo>
                <a:cubicBezTo>
                  <a:pt x="2133600" y="914407"/>
                  <a:pt x="2438400" y="1080"/>
                  <a:pt x="2743200" y="7"/>
                </a:cubicBezTo>
                <a:cubicBezTo>
                  <a:pt x="3048000" y="-1066"/>
                  <a:pt x="3352800" y="907968"/>
                  <a:pt x="3657600" y="907968"/>
                </a:cubicBezTo>
                <a:cubicBezTo>
                  <a:pt x="3962400" y="907968"/>
                  <a:pt x="4267200" y="7"/>
                  <a:pt x="4572000" y="7"/>
                </a:cubicBezTo>
                <a:cubicBezTo>
                  <a:pt x="4876800" y="7"/>
                  <a:pt x="5181600" y="453987"/>
                  <a:pt x="5486400" y="907968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srgbClr val="0000FF"/>
              </a:solidFill>
              <a:latin typeface="Arial" charset="0"/>
              <a:ea typeface="+mn-e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4069542"/>
            <a:ext cx="1828800" cy="1645920"/>
            <a:chOff x="3581400" y="990600"/>
            <a:chExt cx="1828800" cy="1645920"/>
          </a:xfrm>
        </p:grpSpPr>
        <p:grpSp>
          <p:nvGrpSpPr>
            <p:cNvPr id="8" name="Group 7"/>
            <p:cNvGrpSpPr/>
            <p:nvPr/>
          </p:nvGrpSpPr>
          <p:grpSpPr>
            <a:xfrm>
              <a:off x="3581400" y="990600"/>
              <a:ext cx="1828800" cy="1645920"/>
              <a:chOff x="3581400" y="990600"/>
              <a:chExt cx="1828800" cy="164592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81400" y="990600"/>
                <a:ext cx="1828800" cy="1645920"/>
                <a:chOff x="612912" y="3459480"/>
                <a:chExt cx="1828800" cy="1645920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612912" y="4304307"/>
                  <a:ext cx="18288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 flipV="1">
                  <a:off x="1540566" y="3459480"/>
                  <a:ext cx="0" cy="164592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4949688" y="1789780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035288" y="1791032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456045" y="2407920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459358" y="1311303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4922256" y="2380488"/>
                <a:ext cx="54864" cy="5486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035288" y="2380488"/>
                <a:ext cx="54864" cy="5486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07856" y="1283871"/>
                <a:ext cx="54864" cy="5486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22256" y="1283871"/>
                <a:ext cx="54864" cy="5486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769190" y="1826615"/>
              <a:ext cx="335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74035" y="1824365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22791" y="2281270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87572" y="1188440"/>
              <a:ext cx="335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Freeform 29"/>
          <p:cNvSpPr/>
          <p:nvPr/>
        </p:nvSpPr>
        <p:spPr bwMode="auto">
          <a:xfrm>
            <a:off x="7004730" y="2608337"/>
            <a:ext cx="1834470" cy="363463"/>
          </a:xfrm>
          <a:custGeom>
            <a:avLst/>
            <a:gdLst>
              <a:gd name="connsiteX0" fmla="*/ 0 w 5486400"/>
              <a:gd name="connsiteY0" fmla="*/ 901528 h 914407"/>
              <a:gd name="connsiteX1" fmla="*/ 914400 w 5486400"/>
              <a:gd name="connsiteY1" fmla="*/ 7 h 914407"/>
              <a:gd name="connsiteX2" fmla="*/ 1828800 w 5486400"/>
              <a:gd name="connsiteY2" fmla="*/ 914407 h 914407"/>
              <a:gd name="connsiteX3" fmla="*/ 2743200 w 5486400"/>
              <a:gd name="connsiteY3" fmla="*/ 7 h 914407"/>
              <a:gd name="connsiteX4" fmla="*/ 3657600 w 5486400"/>
              <a:gd name="connsiteY4" fmla="*/ 907968 h 914407"/>
              <a:gd name="connsiteX5" fmla="*/ 4572000 w 5486400"/>
              <a:gd name="connsiteY5" fmla="*/ 7 h 914407"/>
              <a:gd name="connsiteX6" fmla="*/ 5486400 w 5486400"/>
              <a:gd name="connsiteY6" fmla="*/ 907968 h 91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6400" h="914407">
                <a:moveTo>
                  <a:pt x="0" y="901528"/>
                </a:moveTo>
                <a:cubicBezTo>
                  <a:pt x="304800" y="449694"/>
                  <a:pt x="609600" y="-2139"/>
                  <a:pt x="914400" y="7"/>
                </a:cubicBezTo>
                <a:cubicBezTo>
                  <a:pt x="1219200" y="2153"/>
                  <a:pt x="1524000" y="914407"/>
                  <a:pt x="1828800" y="914407"/>
                </a:cubicBezTo>
                <a:cubicBezTo>
                  <a:pt x="2133600" y="914407"/>
                  <a:pt x="2438400" y="1080"/>
                  <a:pt x="2743200" y="7"/>
                </a:cubicBezTo>
                <a:cubicBezTo>
                  <a:pt x="3048000" y="-1066"/>
                  <a:pt x="3352800" y="907968"/>
                  <a:pt x="3657600" y="907968"/>
                </a:cubicBezTo>
                <a:cubicBezTo>
                  <a:pt x="3962400" y="907968"/>
                  <a:pt x="4267200" y="7"/>
                  <a:pt x="4572000" y="7"/>
                </a:cubicBezTo>
                <a:cubicBezTo>
                  <a:pt x="4876800" y="7"/>
                  <a:pt x="5181600" y="453987"/>
                  <a:pt x="5486400" y="907968"/>
                </a:cubicBez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53" name="Plus 52"/>
          <p:cNvSpPr/>
          <p:nvPr/>
        </p:nvSpPr>
        <p:spPr>
          <a:xfrm>
            <a:off x="2599083" y="4725194"/>
            <a:ext cx="381000" cy="381000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200400" y="4062380"/>
            <a:ext cx="1828800" cy="1645920"/>
            <a:chOff x="3581400" y="990600"/>
            <a:chExt cx="1828800" cy="1645920"/>
          </a:xfrm>
        </p:grpSpPr>
        <p:grpSp>
          <p:nvGrpSpPr>
            <p:cNvPr id="55" name="Group 54"/>
            <p:cNvGrpSpPr/>
            <p:nvPr/>
          </p:nvGrpSpPr>
          <p:grpSpPr>
            <a:xfrm>
              <a:off x="3581400" y="990600"/>
              <a:ext cx="1828800" cy="1645920"/>
              <a:chOff x="3581400" y="990600"/>
              <a:chExt cx="1828800" cy="164592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581400" y="990600"/>
                <a:ext cx="1828800" cy="1645920"/>
                <a:chOff x="612912" y="3459480"/>
                <a:chExt cx="1828800" cy="1645920"/>
              </a:xfrm>
            </p:grpSpPr>
            <p:cxnSp>
              <p:nvCxnSpPr>
                <p:cNvPr id="73" name="Straight Arrow Connector 72"/>
                <p:cNvCxnSpPr/>
                <p:nvPr/>
              </p:nvCxnSpPr>
              <p:spPr>
                <a:xfrm>
                  <a:off x="612912" y="4304307"/>
                  <a:ext cx="18288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flipV="1">
                  <a:off x="1540566" y="3459480"/>
                  <a:ext cx="0" cy="164592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4949688" y="1789780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035288" y="1791032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456045" y="2407920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459358" y="1311303"/>
                <a:ext cx="914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4922256" y="2380488"/>
                <a:ext cx="54864" cy="548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035288" y="2380488"/>
                <a:ext cx="54864" cy="548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007856" y="1283871"/>
                <a:ext cx="54864" cy="548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922256" y="1283871"/>
                <a:ext cx="54864" cy="548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769190" y="1826615"/>
              <a:ext cx="335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74035" y="1824365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22791" y="2281270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87572" y="1188440"/>
              <a:ext cx="335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+1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6172200" y="4038600"/>
            <a:ext cx="1828800" cy="1645920"/>
            <a:chOff x="6019800" y="3815932"/>
            <a:chExt cx="1828800" cy="1645920"/>
          </a:xfrm>
        </p:grpSpPr>
        <p:grpSp>
          <p:nvGrpSpPr>
            <p:cNvPr id="118" name="Group 117"/>
            <p:cNvGrpSpPr/>
            <p:nvPr/>
          </p:nvGrpSpPr>
          <p:grpSpPr>
            <a:xfrm>
              <a:off x="6019800" y="3815932"/>
              <a:ext cx="1828800" cy="1645920"/>
              <a:chOff x="612912" y="3459480"/>
              <a:chExt cx="1828800" cy="1645920"/>
            </a:xfrm>
          </p:grpSpPr>
          <p:cxnSp>
            <p:nvCxnSpPr>
              <p:cNvPr id="127" name="Straight Arrow Connector 126"/>
              <p:cNvCxnSpPr/>
              <p:nvPr/>
            </p:nvCxnSpPr>
            <p:spPr>
              <a:xfrm>
                <a:off x="612912" y="4304307"/>
                <a:ext cx="18288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 flipV="1">
                <a:off x="1540566" y="3459480"/>
                <a:ext cx="0" cy="16459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Straight Connector 119"/>
            <p:cNvCxnSpPr/>
            <p:nvPr/>
          </p:nvCxnSpPr>
          <p:spPr>
            <a:xfrm>
              <a:off x="6309360" y="4636242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894445" y="5303520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7562088" y="5276088"/>
              <a:ext cx="54864" cy="54864"/>
            </a:xfrm>
            <a:prstGeom prst="ellipse">
              <a:avLst/>
            </a:prstGeom>
            <a:solidFill>
              <a:srgbClr val="00B050"/>
            </a:solidFill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6281928" y="5276088"/>
              <a:ext cx="54864" cy="54864"/>
            </a:xfrm>
            <a:prstGeom prst="ellipse">
              <a:avLst/>
            </a:prstGeom>
            <a:solidFill>
              <a:srgbClr val="00B050"/>
            </a:solidFill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281928" y="3995928"/>
              <a:ext cx="54864" cy="54864"/>
            </a:xfrm>
            <a:prstGeom prst="ellipse">
              <a:avLst/>
            </a:prstGeom>
            <a:solidFill>
              <a:srgbClr val="00B050"/>
            </a:solidFill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7562088" y="3995928"/>
              <a:ext cx="54864" cy="54864"/>
            </a:xfrm>
            <a:prstGeom prst="ellipse">
              <a:avLst/>
            </a:prstGeom>
            <a:solidFill>
              <a:srgbClr val="00B050"/>
            </a:solidFill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162261" y="4669575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-2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668958" y="5176175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-2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635296" y="3904443"/>
              <a:ext cx="335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+2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7589520" y="4634677"/>
              <a:ext cx="0" cy="91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7429563" y="4671512"/>
              <a:ext cx="3353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+2</a:t>
              </a:r>
              <a:endPara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6894576" y="4023360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136"/>
            <p:cNvSpPr/>
            <p:nvPr/>
          </p:nvSpPr>
          <p:spPr>
            <a:xfrm>
              <a:off x="6281928" y="4636008"/>
              <a:ext cx="54864" cy="54864"/>
            </a:xfrm>
            <a:prstGeom prst="ellipse">
              <a:avLst/>
            </a:prstGeom>
            <a:solidFill>
              <a:srgbClr val="00B050"/>
            </a:solidFill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922008" y="4636008"/>
              <a:ext cx="54864" cy="54864"/>
            </a:xfrm>
            <a:prstGeom prst="ellipse">
              <a:avLst/>
            </a:prstGeom>
            <a:solidFill>
              <a:srgbClr val="00B050"/>
            </a:solidFill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7562088" y="4636008"/>
              <a:ext cx="54864" cy="54864"/>
            </a:xfrm>
            <a:prstGeom prst="ellipse">
              <a:avLst/>
            </a:prstGeom>
            <a:solidFill>
              <a:srgbClr val="00B050"/>
            </a:solidFill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922008" y="3995928"/>
              <a:ext cx="54864" cy="54864"/>
            </a:xfrm>
            <a:prstGeom prst="ellipse">
              <a:avLst/>
            </a:prstGeom>
            <a:solidFill>
              <a:srgbClr val="00B050"/>
            </a:solidFill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922008" y="5276088"/>
              <a:ext cx="54864" cy="54864"/>
            </a:xfrm>
            <a:prstGeom prst="ellipse">
              <a:avLst/>
            </a:prstGeom>
            <a:solidFill>
              <a:srgbClr val="00B050"/>
            </a:solidFill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2" name="Equal 141"/>
          <p:cNvSpPr/>
          <p:nvPr/>
        </p:nvSpPr>
        <p:spPr bwMode="auto">
          <a:xfrm>
            <a:off x="5334000" y="4715255"/>
            <a:ext cx="457200" cy="381000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36057" y="5877232"/>
            <a:ext cx="6964944" cy="40011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sym typeface="Wingdings" pitchFamily="2" charset="2"/>
              </a:rPr>
              <a:t>The new map may reveal the original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modulation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scheme(s)</a:t>
            </a:r>
            <a:endParaRPr lang="en-US" sz="20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4705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42" grpId="0" animBg="1"/>
      <p:bldP spid="67" grpId="0" animBg="1"/>
    </p:bld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Marwa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Marwa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Marwa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Marwa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Marwa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rwa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rwa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rwa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arwa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arwa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Marwa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Marwa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Marwa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6542</TotalTime>
  <Words>2820</Words>
  <Application>Microsoft Office PowerPoint</Application>
  <PresentationFormat>On-screen Show (4:3)</PresentationFormat>
  <Paragraphs>1331</Paragraphs>
  <Slides>23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2_Custom Design</vt:lpstr>
      <vt:lpstr>Marwan Theme</vt:lpstr>
      <vt:lpstr>1_Marwan Theme</vt:lpstr>
      <vt:lpstr>2_Marwan Theme</vt:lpstr>
      <vt:lpstr>3_Marwan Theme</vt:lpstr>
      <vt:lpstr>4_Marwan Theme</vt:lpstr>
      <vt:lpstr>5_Marwan Theme</vt:lpstr>
      <vt:lpstr>6_Marwan Theme</vt:lpstr>
      <vt:lpstr>7_Marwan Theme</vt:lpstr>
      <vt:lpstr>8_Marwan Theme</vt:lpstr>
      <vt:lpstr>9_Marwan Theme</vt:lpstr>
      <vt:lpstr>10_Marwan Theme</vt:lpstr>
      <vt:lpstr>11_Marwan Theme</vt:lpstr>
      <vt:lpstr>12_Marwan Theme</vt:lpstr>
      <vt:lpstr>Equation</vt:lpstr>
      <vt:lpstr>Friendly CryptoJam: A Mechanism for Securing Physical-Layer Attributes</vt:lpstr>
      <vt:lpstr>Motivation </vt:lpstr>
      <vt:lpstr>Examples of Privacy Attacks</vt:lpstr>
      <vt:lpstr>Example of an Active Attack</vt:lpstr>
      <vt:lpstr>Existing Countermeasures</vt:lpstr>
      <vt:lpstr>Design Goals of Friendly CryptoJam </vt:lpstr>
      <vt:lpstr>Design Goals of Friendly CryptoJam (Cont’d) </vt:lpstr>
      <vt:lpstr>Design Goals of Friendly CryptoJam </vt:lpstr>
      <vt:lpstr>Friendly Jamming vs. Collisions</vt:lpstr>
      <vt:lpstr>Friendly CryptoJam in a Nutshell</vt:lpstr>
      <vt:lpstr>System Model (802.11b)</vt:lpstr>
      <vt:lpstr>Example</vt:lpstr>
      <vt:lpstr>Bogus Traffic Generation</vt:lpstr>
      <vt:lpstr>Modulation Encryption</vt:lpstr>
      <vt:lpstr>Modulation Unification</vt:lpstr>
      <vt:lpstr>Modulation Unification (cont’d)</vt:lpstr>
      <vt:lpstr>Implication on Transmission Power</vt:lpstr>
      <vt:lpstr>Synchronous Generation of Bogus Traffic</vt:lpstr>
      <vt:lpstr>Case Study: Embed ID in 802.11b Preamble</vt:lpstr>
      <vt:lpstr>Performance Evaluation (Simulations)</vt:lpstr>
      <vt:lpstr>Experimental Setup</vt:lpstr>
      <vt:lpstr>Performance Evaluation (USRP Experiments)</vt:lpstr>
      <vt:lpstr>Conclusions</vt:lpstr>
    </vt:vector>
  </TitlesOfParts>
  <Company>Ira A. Fulton School of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Lane</dc:creator>
  <cp:lastModifiedBy>rahbari</cp:lastModifiedBy>
  <cp:revision>357</cp:revision>
  <cp:lastPrinted>2014-06-12T00:23:06Z</cp:lastPrinted>
  <dcterms:created xsi:type="dcterms:W3CDTF">2006-05-05T17:18:46Z</dcterms:created>
  <dcterms:modified xsi:type="dcterms:W3CDTF">2014-09-11T23:27:34Z</dcterms:modified>
</cp:coreProperties>
</file>